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handoutMasterIdLst>
    <p:handoutMasterId r:id="rId76"/>
  </p:handoutMasterIdLst>
  <p:sldIdLst>
    <p:sldId id="785" r:id="rId2"/>
    <p:sldId id="1512" r:id="rId3"/>
    <p:sldId id="1236" r:id="rId4"/>
    <p:sldId id="1363" r:id="rId5"/>
    <p:sldId id="1445" r:id="rId6"/>
    <p:sldId id="1364" r:id="rId7"/>
    <p:sldId id="1520" r:id="rId8"/>
    <p:sldId id="1521" r:id="rId9"/>
    <p:sldId id="1522" r:id="rId10"/>
    <p:sldId id="1367" r:id="rId11"/>
    <p:sldId id="1514" r:id="rId12"/>
    <p:sldId id="1533" r:id="rId13"/>
    <p:sldId id="617" r:id="rId14"/>
    <p:sldId id="621" r:id="rId15"/>
    <p:sldId id="1505" r:id="rId16"/>
    <p:sldId id="821" r:id="rId17"/>
    <p:sldId id="1187" r:id="rId18"/>
    <p:sldId id="1528" r:id="rId19"/>
    <p:sldId id="1513" r:id="rId20"/>
    <p:sldId id="822" r:id="rId21"/>
    <p:sldId id="1438" r:id="rId22"/>
    <p:sldId id="1439" r:id="rId23"/>
    <p:sldId id="1446" r:id="rId24"/>
    <p:sldId id="1456" r:id="rId25"/>
    <p:sldId id="823" r:id="rId26"/>
    <p:sldId id="1497" r:id="rId27"/>
    <p:sldId id="1479" r:id="rId28"/>
    <p:sldId id="1480" r:id="rId29"/>
    <p:sldId id="1478" r:id="rId30"/>
    <p:sldId id="1515" r:id="rId31"/>
    <p:sldId id="1141" r:id="rId32"/>
    <p:sldId id="1523" r:id="rId33"/>
    <p:sldId id="1506" r:id="rId34"/>
    <p:sldId id="1524" r:id="rId35"/>
    <p:sldId id="923" r:id="rId36"/>
    <p:sldId id="1532" r:id="rId37"/>
    <p:sldId id="1424" r:id="rId38"/>
    <p:sldId id="1273" r:id="rId39"/>
    <p:sldId id="1453" r:id="rId40"/>
    <p:sldId id="1517" r:id="rId41"/>
    <p:sldId id="1412" r:id="rId42"/>
    <p:sldId id="1530" r:id="rId43"/>
    <p:sldId id="1516" r:id="rId44"/>
    <p:sldId id="1447" r:id="rId45"/>
    <p:sldId id="1288" r:id="rId46"/>
    <p:sldId id="1527" r:id="rId47"/>
    <p:sldId id="927" r:id="rId48"/>
    <p:sldId id="1452" r:id="rId49"/>
    <p:sldId id="1508" r:id="rId50"/>
    <p:sldId id="819" r:id="rId51"/>
    <p:sldId id="1449" r:id="rId52"/>
    <p:sldId id="925" r:id="rId53"/>
    <p:sldId id="928" r:id="rId54"/>
    <p:sldId id="1440" r:id="rId55"/>
    <p:sldId id="820" r:id="rId56"/>
    <p:sldId id="1470" r:id="rId57"/>
    <p:sldId id="675" r:id="rId58"/>
    <p:sldId id="1432" r:id="rId59"/>
    <p:sldId id="1436" r:id="rId60"/>
    <p:sldId id="1437" r:id="rId61"/>
    <p:sldId id="274" r:id="rId62"/>
    <p:sldId id="824" r:id="rId63"/>
    <p:sldId id="929" r:id="rId64"/>
    <p:sldId id="1499" r:id="rId65"/>
    <p:sldId id="1422" r:id="rId66"/>
    <p:sldId id="1300" r:id="rId67"/>
    <p:sldId id="1027" r:id="rId68"/>
    <p:sldId id="1531" r:id="rId69"/>
    <p:sldId id="1534" r:id="rId70"/>
    <p:sldId id="1509" r:id="rId71"/>
    <p:sldId id="1525" r:id="rId72"/>
    <p:sldId id="1518" r:id="rId73"/>
    <p:sldId id="1507" r:id="rId74"/>
  </p:sldIdLst>
  <p:sldSz cx="12192000" cy="6858000"/>
  <p:notesSz cx="6881813" cy="10002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masson" initials="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943E"/>
    <a:srgbClr val="D36113"/>
    <a:srgbClr val="5F943D"/>
    <a:srgbClr val="ED483B"/>
    <a:srgbClr val="548235"/>
    <a:srgbClr val="EA2D1E"/>
    <a:srgbClr val="4237D1"/>
    <a:srgbClr val="E20000"/>
    <a:srgbClr val="8AF20C"/>
    <a:srgbClr val="B6C9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418" autoAdjust="0"/>
  </p:normalViewPr>
  <p:slideViewPr>
    <p:cSldViewPr snapToGrid="0">
      <p:cViewPr varScale="1">
        <p:scale>
          <a:sx n="109" d="100"/>
          <a:sy n="109" d="100"/>
        </p:scale>
        <p:origin x="216" y="256"/>
      </p:cViewPr>
      <p:guideLst>
        <p:guide orient="horz" pos="2160"/>
        <p:guide pos="3840"/>
      </p:guideLst>
    </p:cSldViewPr>
  </p:slideViewPr>
  <p:outlineViewPr>
    <p:cViewPr>
      <p:scale>
        <a:sx n="33" d="100"/>
        <a:sy n="33" d="100"/>
      </p:scale>
      <p:origin x="0" y="-36912"/>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9" d="100"/>
          <a:sy n="69" d="100"/>
        </p:scale>
        <p:origin x="2436" y="6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23153CC-33DC-4685-9BE6-055AB9BD5258}"/>
              </a:ext>
            </a:extLst>
          </p:cNvPr>
          <p:cNvSpPr>
            <a:spLocks noGrp="1"/>
          </p:cNvSpPr>
          <p:nvPr>
            <p:ph type="hdr" sz="quarter"/>
          </p:nvPr>
        </p:nvSpPr>
        <p:spPr>
          <a:xfrm>
            <a:off x="0" y="0"/>
            <a:ext cx="2982119" cy="501879"/>
          </a:xfrm>
          <a:prstGeom prst="rect">
            <a:avLst/>
          </a:prstGeom>
        </p:spPr>
        <p:txBody>
          <a:bodyPr vert="horz" lIns="96478" tIns="48239" rIns="96478" bIns="48239" rtlCol="0"/>
          <a:lstStyle>
            <a:lvl1pPr algn="l">
              <a:defRPr sz="1300"/>
            </a:lvl1pPr>
          </a:lstStyle>
          <a:p>
            <a:endParaRPr lang="fr-BE"/>
          </a:p>
        </p:txBody>
      </p:sp>
      <p:sp>
        <p:nvSpPr>
          <p:cNvPr id="3" name="Date Placeholder 2">
            <a:extLst>
              <a:ext uri="{FF2B5EF4-FFF2-40B4-BE49-F238E27FC236}">
                <a16:creationId xmlns:a16="http://schemas.microsoft.com/office/drawing/2014/main" id="{90CA228C-1A65-473A-AFF8-DE1D0663519A}"/>
              </a:ext>
            </a:extLst>
          </p:cNvPr>
          <p:cNvSpPr>
            <a:spLocks noGrp="1"/>
          </p:cNvSpPr>
          <p:nvPr>
            <p:ph type="dt" sz="quarter" idx="1"/>
          </p:nvPr>
        </p:nvSpPr>
        <p:spPr>
          <a:xfrm>
            <a:off x="3898102" y="0"/>
            <a:ext cx="2982119" cy="501879"/>
          </a:xfrm>
          <a:prstGeom prst="rect">
            <a:avLst/>
          </a:prstGeom>
        </p:spPr>
        <p:txBody>
          <a:bodyPr vert="horz" lIns="96478" tIns="48239" rIns="96478" bIns="48239" rtlCol="0"/>
          <a:lstStyle>
            <a:lvl1pPr algn="r">
              <a:defRPr sz="1300"/>
            </a:lvl1pPr>
          </a:lstStyle>
          <a:p>
            <a:fld id="{2AAB43C8-0880-4B64-861C-A6319FB0EDD8}" type="datetimeFigureOut">
              <a:rPr lang="fr-BE" smtClean="0"/>
              <a:t>4/07/21</a:t>
            </a:fld>
            <a:endParaRPr lang="fr-BE"/>
          </a:p>
        </p:txBody>
      </p:sp>
      <p:sp>
        <p:nvSpPr>
          <p:cNvPr id="4" name="Footer Placeholder 3">
            <a:extLst>
              <a:ext uri="{FF2B5EF4-FFF2-40B4-BE49-F238E27FC236}">
                <a16:creationId xmlns:a16="http://schemas.microsoft.com/office/drawing/2014/main" id="{6A050E9C-F93B-476A-B720-9074904F5B27}"/>
              </a:ext>
            </a:extLst>
          </p:cNvPr>
          <p:cNvSpPr>
            <a:spLocks noGrp="1"/>
          </p:cNvSpPr>
          <p:nvPr>
            <p:ph type="ftr" sz="quarter" idx="2"/>
          </p:nvPr>
        </p:nvSpPr>
        <p:spPr>
          <a:xfrm>
            <a:off x="0" y="9500961"/>
            <a:ext cx="2982119" cy="501878"/>
          </a:xfrm>
          <a:prstGeom prst="rect">
            <a:avLst/>
          </a:prstGeom>
        </p:spPr>
        <p:txBody>
          <a:bodyPr vert="horz" lIns="96478" tIns="48239" rIns="96478" bIns="48239" rtlCol="0" anchor="b"/>
          <a:lstStyle>
            <a:lvl1pPr algn="l">
              <a:defRPr sz="1300"/>
            </a:lvl1pPr>
          </a:lstStyle>
          <a:p>
            <a:endParaRPr lang="fr-BE"/>
          </a:p>
        </p:txBody>
      </p:sp>
      <p:sp>
        <p:nvSpPr>
          <p:cNvPr id="5" name="Slide Number Placeholder 4">
            <a:extLst>
              <a:ext uri="{FF2B5EF4-FFF2-40B4-BE49-F238E27FC236}">
                <a16:creationId xmlns:a16="http://schemas.microsoft.com/office/drawing/2014/main" id="{A883E478-485C-4C4F-84A3-48D809269E46}"/>
              </a:ext>
            </a:extLst>
          </p:cNvPr>
          <p:cNvSpPr>
            <a:spLocks noGrp="1"/>
          </p:cNvSpPr>
          <p:nvPr>
            <p:ph type="sldNum" sz="quarter" idx="3"/>
          </p:nvPr>
        </p:nvSpPr>
        <p:spPr>
          <a:xfrm>
            <a:off x="3898102" y="9500961"/>
            <a:ext cx="2982119" cy="501878"/>
          </a:xfrm>
          <a:prstGeom prst="rect">
            <a:avLst/>
          </a:prstGeom>
        </p:spPr>
        <p:txBody>
          <a:bodyPr vert="horz" lIns="96478" tIns="48239" rIns="96478" bIns="48239" rtlCol="0" anchor="b"/>
          <a:lstStyle>
            <a:lvl1pPr algn="r">
              <a:defRPr sz="1300"/>
            </a:lvl1pPr>
          </a:lstStyle>
          <a:p>
            <a:fld id="{044A1022-B87A-4D5B-9AB7-58A3260E3D71}" type="slidenum">
              <a:rPr lang="fr-BE" smtClean="0"/>
              <a:t>‹N°›</a:t>
            </a:fld>
            <a:endParaRPr lang="fr-BE"/>
          </a:p>
        </p:txBody>
      </p:sp>
    </p:spTree>
    <p:extLst>
      <p:ext uri="{BB962C8B-B14F-4D97-AF65-F5344CB8AC3E}">
        <p14:creationId xmlns:p14="http://schemas.microsoft.com/office/powerpoint/2010/main" val="451609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1879"/>
          </a:xfrm>
          <a:prstGeom prst="rect">
            <a:avLst/>
          </a:prstGeom>
        </p:spPr>
        <p:txBody>
          <a:bodyPr vert="horz" lIns="96478" tIns="48239" rIns="96478" bIns="48239" rtlCol="0"/>
          <a:lstStyle>
            <a:lvl1pPr algn="l">
              <a:defRPr sz="1300"/>
            </a:lvl1pPr>
          </a:lstStyle>
          <a:p>
            <a:endParaRPr lang="fr-BE"/>
          </a:p>
        </p:txBody>
      </p:sp>
      <p:sp>
        <p:nvSpPr>
          <p:cNvPr id="3" name="Date Placeholder 2"/>
          <p:cNvSpPr>
            <a:spLocks noGrp="1"/>
          </p:cNvSpPr>
          <p:nvPr>
            <p:ph type="dt" idx="1"/>
          </p:nvPr>
        </p:nvSpPr>
        <p:spPr>
          <a:xfrm>
            <a:off x="3898102" y="0"/>
            <a:ext cx="2982119" cy="501879"/>
          </a:xfrm>
          <a:prstGeom prst="rect">
            <a:avLst/>
          </a:prstGeom>
        </p:spPr>
        <p:txBody>
          <a:bodyPr vert="horz" lIns="96478" tIns="48239" rIns="96478" bIns="48239" rtlCol="0"/>
          <a:lstStyle>
            <a:lvl1pPr algn="r">
              <a:defRPr sz="1300"/>
            </a:lvl1pPr>
          </a:lstStyle>
          <a:p>
            <a:fld id="{CB4A34A5-8188-4D03-9189-143C2489BAFF}" type="datetimeFigureOut">
              <a:rPr lang="fr-BE" smtClean="0"/>
              <a:t>4/07/21</a:t>
            </a:fld>
            <a:endParaRPr lang="fr-BE"/>
          </a:p>
        </p:txBody>
      </p:sp>
      <p:sp>
        <p:nvSpPr>
          <p:cNvPr id="4" name="Slide Image Placeholder 3"/>
          <p:cNvSpPr>
            <a:spLocks noGrp="1" noRot="1" noChangeAspect="1"/>
          </p:cNvSpPr>
          <p:nvPr>
            <p:ph type="sldImg" idx="2"/>
          </p:nvPr>
        </p:nvSpPr>
        <p:spPr>
          <a:xfrm>
            <a:off x="442913" y="1250950"/>
            <a:ext cx="5997575" cy="3375025"/>
          </a:xfrm>
          <a:prstGeom prst="rect">
            <a:avLst/>
          </a:prstGeom>
          <a:noFill/>
          <a:ln w="12700">
            <a:solidFill>
              <a:prstClr val="black"/>
            </a:solidFill>
          </a:ln>
        </p:spPr>
        <p:txBody>
          <a:bodyPr vert="horz" lIns="96478" tIns="48239" rIns="96478" bIns="48239" rtlCol="0" anchor="ctr"/>
          <a:lstStyle/>
          <a:p>
            <a:endParaRPr lang="fr-BE"/>
          </a:p>
        </p:txBody>
      </p:sp>
      <p:sp>
        <p:nvSpPr>
          <p:cNvPr id="5" name="Notes Placeholder 4"/>
          <p:cNvSpPr>
            <a:spLocks noGrp="1"/>
          </p:cNvSpPr>
          <p:nvPr>
            <p:ph type="body" sz="quarter" idx="3"/>
          </p:nvPr>
        </p:nvSpPr>
        <p:spPr>
          <a:xfrm>
            <a:off x="688182" y="4813866"/>
            <a:ext cx="5505450" cy="3938617"/>
          </a:xfrm>
          <a:prstGeom prst="rect">
            <a:avLst/>
          </a:prstGeom>
        </p:spPr>
        <p:txBody>
          <a:bodyPr vert="horz" lIns="96478" tIns="48239" rIns="96478" bIns="4823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6" name="Footer Placeholder 5"/>
          <p:cNvSpPr>
            <a:spLocks noGrp="1"/>
          </p:cNvSpPr>
          <p:nvPr>
            <p:ph type="ftr" sz="quarter" idx="4"/>
          </p:nvPr>
        </p:nvSpPr>
        <p:spPr>
          <a:xfrm>
            <a:off x="0" y="9500961"/>
            <a:ext cx="2982119" cy="501878"/>
          </a:xfrm>
          <a:prstGeom prst="rect">
            <a:avLst/>
          </a:prstGeom>
        </p:spPr>
        <p:txBody>
          <a:bodyPr vert="horz" lIns="96478" tIns="48239" rIns="96478" bIns="48239" rtlCol="0" anchor="b"/>
          <a:lstStyle>
            <a:lvl1pPr algn="l">
              <a:defRPr sz="1300"/>
            </a:lvl1pPr>
          </a:lstStyle>
          <a:p>
            <a:endParaRPr lang="fr-BE"/>
          </a:p>
        </p:txBody>
      </p:sp>
      <p:sp>
        <p:nvSpPr>
          <p:cNvPr id="7" name="Slide Number Placeholder 6"/>
          <p:cNvSpPr>
            <a:spLocks noGrp="1"/>
          </p:cNvSpPr>
          <p:nvPr>
            <p:ph type="sldNum" sz="quarter" idx="5"/>
          </p:nvPr>
        </p:nvSpPr>
        <p:spPr>
          <a:xfrm>
            <a:off x="3898102" y="9500961"/>
            <a:ext cx="2982119" cy="501878"/>
          </a:xfrm>
          <a:prstGeom prst="rect">
            <a:avLst/>
          </a:prstGeom>
        </p:spPr>
        <p:txBody>
          <a:bodyPr vert="horz" lIns="96478" tIns="48239" rIns="96478" bIns="48239" rtlCol="0" anchor="b"/>
          <a:lstStyle>
            <a:lvl1pPr algn="r">
              <a:defRPr sz="1300"/>
            </a:lvl1pPr>
          </a:lstStyle>
          <a:p>
            <a:fld id="{6A779CEB-C87F-4252-8F17-408594763D1F}" type="slidenum">
              <a:rPr lang="fr-BE" smtClean="0"/>
              <a:t>‹N°›</a:t>
            </a:fld>
            <a:endParaRPr lang="fr-BE"/>
          </a:p>
        </p:txBody>
      </p:sp>
    </p:spTree>
    <p:extLst>
      <p:ext uri="{BB962C8B-B14F-4D97-AF65-F5344CB8AC3E}">
        <p14:creationId xmlns:p14="http://schemas.microsoft.com/office/powerpoint/2010/main" val="1976961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1</a:t>
            </a:fld>
            <a:endParaRPr lang="fr-BE"/>
          </a:p>
        </p:txBody>
      </p:sp>
    </p:spTree>
    <p:extLst>
      <p:ext uri="{BB962C8B-B14F-4D97-AF65-F5344CB8AC3E}">
        <p14:creationId xmlns:p14="http://schemas.microsoft.com/office/powerpoint/2010/main" val="4032277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11</a:t>
            </a:fld>
            <a:endParaRPr lang="fr-BE"/>
          </a:p>
        </p:txBody>
      </p:sp>
    </p:spTree>
    <p:extLst>
      <p:ext uri="{BB962C8B-B14F-4D97-AF65-F5344CB8AC3E}">
        <p14:creationId xmlns:p14="http://schemas.microsoft.com/office/powerpoint/2010/main" val="1232356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Ajoutez une photo de votre paysage</a:t>
            </a:r>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12</a:t>
            </a:fld>
            <a:endParaRPr lang="fr-BE"/>
          </a:p>
        </p:txBody>
      </p:sp>
    </p:spTree>
    <p:extLst>
      <p:ext uri="{BB962C8B-B14F-4D97-AF65-F5344CB8AC3E}">
        <p14:creationId xmlns:p14="http://schemas.microsoft.com/office/powerpoint/2010/main" val="995170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14</a:t>
            </a:fld>
            <a:endParaRPr lang="fr-BE"/>
          </a:p>
        </p:txBody>
      </p:sp>
    </p:spTree>
    <p:extLst>
      <p:ext uri="{BB962C8B-B14F-4D97-AF65-F5344CB8AC3E}">
        <p14:creationId xmlns:p14="http://schemas.microsoft.com/office/powerpoint/2010/main" val="2639870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15</a:t>
            </a:fld>
            <a:endParaRPr lang="fr-BE"/>
          </a:p>
        </p:txBody>
      </p:sp>
    </p:spTree>
    <p:extLst>
      <p:ext uri="{BB962C8B-B14F-4D97-AF65-F5344CB8AC3E}">
        <p14:creationId xmlns:p14="http://schemas.microsoft.com/office/powerpoint/2010/main" val="4121779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éoliennes tuent les oiseaux , entre 3 et 10  en moyenne par MW et par an, certaines plus, d’autres moins</a:t>
            </a:r>
          </a:p>
          <a:p>
            <a:r>
              <a:rPr lang="fr-FR" dirty="0"/>
              <a:t>Il existe des détecteurs / </a:t>
            </a:r>
            <a:r>
              <a:rPr lang="fr-FR" dirty="0" err="1"/>
              <a:t>effaroucheurs</a:t>
            </a:r>
            <a:r>
              <a:rPr lang="fr-FR" dirty="0"/>
              <a:t> pour les faire fuir, qui ne sont pas efficaces , ne peuvent éviter la </a:t>
            </a:r>
            <a:r>
              <a:rPr lang="fr-FR" dirty="0" err="1"/>
              <a:t>ortalité</a:t>
            </a:r>
            <a:r>
              <a:rPr lang="fr-FR" dirty="0"/>
              <a:t> tout juste la réduire </a:t>
            </a:r>
            <a:r>
              <a:rPr lang="fr-FR" dirty="0" err="1"/>
              <a:t>our</a:t>
            </a:r>
            <a:r>
              <a:rPr lang="fr-FR" dirty="0"/>
              <a:t> de gros oiseaux que les systèmes peuvent détecter parfois, mais qui ont des angles morts</a:t>
            </a:r>
          </a:p>
          <a:p>
            <a:endParaRPr lang="fr-FR" dirty="0"/>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19</a:t>
            </a:fld>
            <a:endParaRPr lang="fr-BE"/>
          </a:p>
        </p:txBody>
      </p:sp>
    </p:spTree>
    <p:extLst>
      <p:ext uri="{BB962C8B-B14F-4D97-AF65-F5344CB8AC3E}">
        <p14:creationId xmlns:p14="http://schemas.microsoft.com/office/powerpoint/2010/main" val="1126677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Des exemples </a:t>
            </a:r>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21</a:t>
            </a:fld>
            <a:endParaRPr lang="fr-BE"/>
          </a:p>
        </p:txBody>
      </p:sp>
    </p:spTree>
    <p:extLst>
      <p:ext uri="{BB962C8B-B14F-4D97-AF65-F5344CB8AC3E}">
        <p14:creationId xmlns:p14="http://schemas.microsoft.com/office/powerpoint/2010/main" val="3566981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22</a:t>
            </a:fld>
            <a:endParaRPr lang="fr-BE"/>
          </a:p>
        </p:txBody>
      </p:sp>
    </p:spTree>
    <p:extLst>
      <p:ext uri="{BB962C8B-B14F-4D97-AF65-F5344CB8AC3E}">
        <p14:creationId xmlns:p14="http://schemas.microsoft.com/office/powerpoint/2010/main" val="153039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Aile cassée</a:t>
            </a:r>
          </a:p>
          <a:p>
            <a:r>
              <a:rPr lang="fr-FR" dirty="0"/>
              <a:t>Parfois , même sans la collision des pales,, la pression des pales tournant à 300km/h à leur extrémité les désarticule et les plaque au sol</a:t>
            </a:r>
          </a:p>
        </p:txBody>
      </p:sp>
      <p:sp>
        <p:nvSpPr>
          <p:cNvPr id="4" name="Espace réservé du numéro de diapositive 3"/>
          <p:cNvSpPr>
            <a:spLocks noGrp="1"/>
          </p:cNvSpPr>
          <p:nvPr>
            <p:ph type="sldNum" sz="quarter" idx="10"/>
          </p:nvPr>
        </p:nvSpPr>
        <p:spPr/>
        <p:txBody>
          <a:bodyPr/>
          <a:lstStyle/>
          <a:p>
            <a:fld id="{6A779CEB-C87F-4252-8F17-408594763D1F}" type="slidenum">
              <a:rPr lang="fr-BE" smtClean="0"/>
              <a:t>23</a:t>
            </a:fld>
            <a:endParaRPr lang="fr-BE"/>
          </a:p>
        </p:txBody>
      </p:sp>
    </p:spTree>
    <p:extLst>
      <p:ext uri="{BB962C8B-B14F-4D97-AF65-F5344CB8AC3E}">
        <p14:creationId xmlns:p14="http://schemas.microsoft.com/office/powerpoint/2010/main" val="3153740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Cet oiseau mange les chats errants!</a:t>
            </a:r>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24</a:t>
            </a:fld>
            <a:endParaRPr lang="fr-BE"/>
          </a:p>
        </p:txBody>
      </p:sp>
    </p:spTree>
    <p:extLst>
      <p:ext uri="{BB962C8B-B14F-4D97-AF65-F5344CB8AC3E}">
        <p14:creationId xmlns:p14="http://schemas.microsoft.com/office/powerpoint/2010/main" val="1392315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devrait être interdit de pouvoir demander des dérogations pour destruction d’espèces protégées. Or elles sont prévues par la loi!. Ainsi des promoteurs éoliens tuent des oiseaux protégés tout en évitant le pénal (tuer une espèce protégée est passible du pénal)</a:t>
            </a:r>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26</a:t>
            </a:fld>
            <a:endParaRPr lang="fr-BE"/>
          </a:p>
        </p:txBody>
      </p:sp>
    </p:spTree>
    <p:extLst>
      <p:ext uri="{BB962C8B-B14F-4D97-AF65-F5344CB8AC3E}">
        <p14:creationId xmlns:p14="http://schemas.microsoft.com/office/powerpoint/2010/main" val="69817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2</a:t>
            </a:fld>
            <a:endParaRPr lang="fr-BE"/>
          </a:p>
        </p:txBody>
      </p:sp>
    </p:spTree>
    <p:extLst>
      <p:ext uri="{BB962C8B-B14F-4D97-AF65-F5344CB8AC3E}">
        <p14:creationId xmlns:p14="http://schemas.microsoft.com/office/powerpoint/2010/main" val="2466225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Ceci est une moyenne -  on connait  des centrales avec 35 à 40 chauve-souris qui meurent  / éolienne / an, multiplions par celles de toute la </a:t>
            </a:r>
            <a:r>
              <a:rPr lang="fr-FR" dirty="0" err="1"/>
              <a:t>Francnce</a:t>
            </a:r>
            <a:r>
              <a:rPr lang="fr-FR" dirty="0"/>
              <a:t> pour nous rendre compte des dégâts!. D’autant plus dans des sites près des forêts (on </a:t>
            </a:r>
            <a:r>
              <a:rPr lang="fr-FR" dirty="0" err="1"/>
              <a:t>dfriche</a:t>
            </a:r>
            <a:r>
              <a:rPr lang="fr-FR" dirty="0"/>
              <a:t> des forêts pour mettre des </a:t>
            </a:r>
            <a:r>
              <a:rPr lang="fr-FR" dirty="0" err="1"/>
              <a:t>éolienensn</a:t>
            </a:r>
            <a:r>
              <a:rPr lang="fr-FR" dirty="0"/>
              <a:t> ) ou des haies. Il n’y a pas de solution pour réduire la mortalité, hormis de faire arrêter les éoliennes tout la nuit, aube et crépuscule, quand il fait &gt; de 10°C et que les vents sont inférieurs à 8m/s au niveau de la nacelle  (elles ne sortiraient pas au-delà de cette vitesse du vent) </a:t>
            </a:r>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27</a:t>
            </a:fld>
            <a:endParaRPr lang="fr-BE"/>
          </a:p>
        </p:txBody>
      </p:sp>
    </p:spTree>
    <p:extLst>
      <p:ext uri="{BB962C8B-B14F-4D97-AF65-F5344CB8AC3E}">
        <p14:creationId xmlns:p14="http://schemas.microsoft.com/office/powerpoint/2010/main" val="3444561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Une chauve-souris mange 2000 moustiques par soir! </a:t>
            </a:r>
          </a:p>
          <a:p>
            <a:r>
              <a:rPr lang="fr-FR" dirty="0"/>
              <a:t>Si elles </a:t>
            </a:r>
            <a:r>
              <a:rPr lang="fr-FR" dirty="0" err="1"/>
              <a:t>disparaiennt</a:t>
            </a:r>
            <a:r>
              <a:rPr lang="fr-FR" dirty="0"/>
              <a:t>, il faudra mettre plus d’insecticide pour nous protéger des moustiques </a:t>
            </a:r>
          </a:p>
          <a:p>
            <a:endParaRPr lang="fr-FR" dirty="0"/>
          </a:p>
          <a:p>
            <a:r>
              <a:rPr lang="fr-FR" dirty="0"/>
              <a:t>Les </a:t>
            </a:r>
            <a:r>
              <a:rPr lang="fr-FR" dirty="0" err="1"/>
              <a:t>éolienens</a:t>
            </a:r>
            <a:r>
              <a:rPr lang="fr-FR" dirty="0"/>
              <a:t> sont toutes protégées par les conventions européennes</a:t>
            </a:r>
          </a:p>
          <a:p>
            <a:endParaRPr lang="fr-FR" dirty="0"/>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28</a:t>
            </a:fld>
            <a:endParaRPr lang="fr-BE"/>
          </a:p>
        </p:txBody>
      </p:sp>
    </p:spTree>
    <p:extLst>
      <p:ext uri="{BB962C8B-B14F-4D97-AF65-F5344CB8AC3E}">
        <p14:creationId xmlns:p14="http://schemas.microsoft.com/office/powerpoint/2010/main" val="18579697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t>* si on veut avoir de l’électricité selon nos besoins de consommation, c’est-à-dire disponible 24h / 24</a:t>
            </a:r>
          </a:p>
          <a:p>
            <a:endParaRPr lang="fr-FR" dirty="0"/>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30</a:t>
            </a:fld>
            <a:endParaRPr lang="fr-BE"/>
          </a:p>
        </p:txBody>
      </p:sp>
    </p:spTree>
    <p:extLst>
      <p:ext uri="{BB962C8B-B14F-4D97-AF65-F5344CB8AC3E}">
        <p14:creationId xmlns:p14="http://schemas.microsoft.com/office/powerpoint/2010/main" val="300934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Bref l’électricité </a:t>
            </a:r>
            <a:r>
              <a:rPr lang="fr-FR" dirty="0" err="1"/>
              <a:t>éolienen</a:t>
            </a:r>
            <a:r>
              <a:rPr lang="fr-FR" dirty="0"/>
              <a:t> ne se stocke pas à l’échelle d’un pays (comme la France) exception pour une petite île bien sûr</a:t>
            </a:r>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31</a:t>
            </a:fld>
            <a:endParaRPr lang="fr-BE"/>
          </a:p>
        </p:txBody>
      </p:sp>
    </p:spTree>
    <p:extLst>
      <p:ext uri="{BB962C8B-B14F-4D97-AF65-F5344CB8AC3E}">
        <p14:creationId xmlns:p14="http://schemas.microsoft.com/office/powerpoint/2010/main" val="17150730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 Le nucléaire EST PRÉSENT  EN REGIME DE BASE, ET DOIT S’EFFACER DEVANT L’ÉNERGIE ÉOLIENNE QUAND ELLE PRODUIT, </a:t>
            </a:r>
            <a:r>
              <a:rPr lang="fr-FR" sz="1200" b="1" dirty="0">
                <a:solidFill>
                  <a:srgbClr val="D36113"/>
                </a:solidFill>
              </a:rPr>
              <a:t>c’est la loi,  </a:t>
            </a:r>
            <a:r>
              <a:rPr lang="fr-FR" sz="1200" dirty="0"/>
              <a:t>ET IL REPREND SON ACTIVITE A PLEIN, QUAND LE VENT S’ARRÊTE. Cela prend du temps mais certains réacteurs sont capables de démarrer rapidement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L’hydro : ON LA GARDE POUR LES POINTES DE CONSOMMATION (l’hiver, le soir à 19h).</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Le gaz : ELLES  RÉAGISSENT RAPIDEMENT à l’arrêt du vent, pourraient remplacer le nucléaire, mais elles émettent 30 fois plus de gaz à effet de serre.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Le charbon : On supprime les 4 dernières centrales : il émet encore 3 fois + de CO2 que le gaz et  libère des cendres et gaz radioactifs dans l’environnement lors de sa combustion.</a:t>
            </a:r>
            <a:endParaRPr lang="fr-FR"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endParaRPr lang="fr-FR" dirty="0"/>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32</a:t>
            </a:fld>
            <a:endParaRPr lang="fr-BE"/>
          </a:p>
        </p:txBody>
      </p:sp>
    </p:spTree>
    <p:extLst>
      <p:ext uri="{BB962C8B-B14F-4D97-AF65-F5344CB8AC3E}">
        <p14:creationId xmlns:p14="http://schemas.microsoft.com/office/powerpoint/2010/main" val="14684844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33</a:t>
            </a:fld>
            <a:endParaRPr lang="fr-BE"/>
          </a:p>
        </p:txBody>
      </p:sp>
    </p:spTree>
    <p:extLst>
      <p:ext uri="{BB962C8B-B14F-4D97-AF65-F5344CB8AC3E}">
        <p14:creationId xmlns:p14="http://schemas.microsoft.com/office/powerpoint/2010/main" val="39226631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8000 éoliennes en France n’ont  fait supprimer aucun  réacteur nucléaire en  2020!</a:t>
            </a:r>
          </a:p>
          <a:p>
            <a:r>
              <a:rPr lang="fr-FR" dirty="0"/>
              <a:t>Deux réacteurs de Fessenheim ont été supprimés, ceci  surtout pour des raisons politiques  (électorales)  et parce qu’on savait que, anciens, qu’ils seraient remplacés par l’EPR de Flamanville 3 : = la 3è </a:t>
            </a:r>
          </a:p>
          <a:p>
            <a:r>
              <a:rPr lang="fr-FR" dirty="0"/>
              <a:t>génération (qui a eu des problèmes  lors de la construction mais sera finalement terminé en 2022.. normalement)</a:t>
            </a:r>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34</a:t>
            </a:fld>
            <a:endParaRPr lang="fr-BE"/>
          </a:p>
        </p:txBody>
      </p:sp>
    </p:spTree>
    <p:extLst>
      <p:ext uri="{BB962C8B-B14F-4D97-AF65-F5344CB8AC3E}">
        <p14:creationId xmlns:p14="http://schemas.microsoft.com/office/powerpoint/2010/main" val="29373168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EDF a augmenté ses factures de 10% en un an récemment (209-20)</a:t>
            </a:r>
          </a:p>
          <a:p>
            <a:r>
              <a:rPr lang="fr-BE" dirty="0"/>
              <a:t>En Allemagne elles sont deux fois plus élevées et tous les pays qui ont plus de  renouvelable ont  des factures beaucoup plus lourdes </a:t>
            </a:r>
            <a:r>
              <a:rPr lang="fr-BE" dirty="0" err="1"/>
              <a:t>eb</a:t>
            </a:r>
            <a:r>
              <a:rPr lang="fr-BE" dirty="0"/>
              <a:t> Europe</a:t>
            </a:r>
          </a:p>
          <a:p>
            <a:r>
              <a:rPr lang="fr-BE" dirty="0"/>
              <a:t>L’éolien coûte cher aux français, et cela va s’amplifier puisque la programmation pluriannuelle de l’énergie prévoit de multiplier par 2,5 la puissance des éoliennes pour 2028  =. Environ par 2 leur nombre </a:t>
            </a:r>
          </a:p>
        </p:txBody>
      </p:sp>
      <p:sp>
        <p:nvSpPr>
          <p:cNvPr id="4" name="Slide Number Placeholder 3"/>
          <p:cNvSpPr>
            <a:spLocks noGrp="1"/>
          </p:cNvSpPr>
          <p:nvPr>
            <p:ph type="sldNum" sz="quarter" idx="5"/>
          </p:nvPr>
        </p:nvSpPr>
        <p:spPr/>
        <p:txBody>
          <a:bodyPr/>
          <a:lstStyle/>
          <a:p>
            <a:fld id="{6A779CEB-C87F-4252-8F17-408594763D1F}" type="slidenum">
              <a:rPr lang="fr-BE" smtClean="0"/>
              <a:t>35</a:t>
            </a:fld>
            <a:endParaRPr lang="fr-BE"/>
          </a:p>
        </p:txBody>
      </p:sp>
    </p:spTree>
    <p:extLst>
      <p:ext uri="{BB962C8B-B14F-4D97-AF65-F5344CB8AC3E}">
        <p14:creationId xmlns:p14="http://schemas.microsoft.com/office/powerpoint/2010/main" val="14167949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accent2">
                    <a:lumMod val="75000"/>
                  </a:schemeClr>
                </a:solidFill>
              </a:rPr>
              <a:t>(ceci pour les centrales de moins de 7 éoliennes, sinon elle a un tarif encore préférentiel pour les plus grosses unités). </a:t>
            </a:r>
            <a:endParaRPr lang="fr-FR" sz="1200" b="1" dirty="0">
              <a:solidFill>
                <a:schemeClr val="accent2">
                  <a:lumMod val="75000"/>
                </a:schemeClr>
              </a:solidFill>
            </a:endParaRPr>
          </a:p>
          <a:p>
            <a:endParaRPr lang="fr-FR" dirty="0"/>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36</a:t>
            </a:fld>
            <a:endParaRPr lang="fr-BE"/>
          </a:p>
        </p:txBody>
      </p:sp>
    </p:spTree>
    <p:extLst>
      <p:ext uri="{BB962C8B-B14F-4D97-AF65-F5344CB8AC3E}">
        <p14:creationId xmlns:p14="http://schemas.microsoft.com/office/powerpoint/2010/main" val="10277802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37</a:t>
            </a:fld>
            <a:endParaRPr lang="fr-BE"/>
          </a:p>
        </p:txBody>
      </p:sp>
    </p:spTree>
    <p:extLst>
      <p:ext uri="{BB962C8B-B14F-4D97-AF65-F5344CB8AC3E}">
        <p14:creationId xmlns:p14="http://schemas.microsoft.com/office/powerpoint/2010/main" val="1144790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4</a:t>
            </a:fld>
            <a:endParaRPr lang="fr-BE"/>
          </a:p>
        </p:txBody>
      </p:sp>
    </p:spTree>
    <p:extLst>
      <p:ext uri="{BB962C8B-B14F-4D97-AF65-F5344CB8AC3E}">
        <p14:creationId xmlns:p14="http://schemas.microsoft.com/office/powerpoint/2010/main" val="28002029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5"/>
          </p:nvPr>
        </p:nvSpPr>
        <p:spPr/>
        <p:txBody>
          <a:bodyPr/>
          <a:lstStyle/>
          <a:p>
            <a:fld id="{6A779CEB-C87F-4252-8F17-408594763D1F}" type="slidenum">
              <a:rPr lang="fr-BE" smtClean="0"/>
              <a:t>38</a:t>
            </a:fld>
            <a:endParaRPr lang="fr-BE"/>
          </a:p>
        </p:txBody>
      </p:sp>
    </p:spTree>
    <p:extLst>
      <p:ext uri="{BB962C8B-B14F-4D97-AF65-F5344CB8AC3E}">
        <p14:creationId xmlns:p14="http://schemas.microsoft.com/office/powerpoint/2010/main" val="19199801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solidFill>
                  <a:schemeClr val="accent1"/>
                </a:solidFill>
              </a:rPr>
              <a:t>: les chevaux, le gibier des chasseurs, et tout particulièrement  les vaches (mortalité constatée dans certaines fermes laitières) .</a:t>
            </a:r>
            <a:endParaRPr lang="fr-FR" dirty="0"/>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41</a:t>
            </a:fld>
            <a:endParaRPr lang="fr-BE"/>
          </a:p>
        </p:txBody>
      </p:sp>
    </p:spTree>
    <p:extLst>
      <p:ext uri="{BB962C8B-B14F-4D97-AF65-F5344CB8AC3E}">
        <p14:creationId xmlns:p14="http://schemas.microsoft.com/office/powerpoint/2010/main" val="15878361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pales , fabriquées en matériaux </a:t>
            </a:r>
            <a:r>
              <a:rPr lang="fr-FR" dirty="0" err="1"/>
              <a:t>ciomposites</a:t>
            </a:r>
            <a:r>
              <a:rPr lang="fr-FR" dirty="0"/>
              <a:t>, ne sont pas recyclables. Si elles ne représentent que 20% des matériaux comme disent les promoteurs, ce sont cependant des milliers de pales de 60 voire 80 m de long  dont il faudra  se débarrasser en Europe, et c’est tous les 15 ou 20 ans!!!! </a:t>
            </a:r>
          </a:p>
          <a:p>
            <a:r>
              <a:rPr lang="fr-FR" dirty="0"/>
              <a:t>Pas de vraie solution pour l’instant…. On table sur « plus tard »…..</a:t>
            </a:r>
          </a:p>
          <a:p>
            <a:r>
              <a:rPr lang="fr-FR" dirty="0"/>
              <a:t>Quant aux turbines, on n’en parle pas… qui est certain que tout se recycle? Personne….</a:t>
            </a:r>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44</a:t>
            </a:fld>
            <a:endParaRPr lang="fr-BE"/>
          </a:p>
        </p:txBody>
      </p:sp>
    </p:spTree>
    <p:extLst>
      <p:ext uri="{BB962C8B-B14F-4D97-AF65-F5344CB8AC3E}">
        <p14:creationId xmlns:p14="http://schemas.microsoft.com/office/powerpoint/2010/main" val="37500006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Dérogation… si le préfet estime qu’il est plus mauvais pour l’environnement de casser le béton que  de la laisser! Donc… toujours</a:t>
            </a:r>
          </a:p>
          <a:p>
            <a:r>
              <a:rPr lang="fr-FR" dirty="0"/>
              <a:t>Loi hypocrite </a:t>
            </a:r>
          </a:p>
          <a:p>
            <a:r>
              <a:rPr lang="fr-FR" dirty="0"/>
              <a:t>Une fondation de béton armé  d’une </a:t>
            </a:r>
            <a:r>
              <a:rPr lang="fr-FR" dirty="0" err="1"/>
              <a:t>éolienen</a:t>
            </a:r>
            <a:r>
              <a:rPr lang="fr-FR" dirty="0"/>
              <a:t> = en volume une piscine olympique!</a:t>
            </a:r>
          </a:p>
          <a:p>
            <a:endParaRPr lang="fr-FR" dirty="0"/>
          </a:p>
        </p:txBody>
      </p:sp>
      <p:sp>
        <p:nvSpPr>
          <p:cNvPr id="4" name="Espace réservé du numéro de diapositive 3"/>
          <p:cNvSpPr>
            <a:spLocks noGrp="1"/>
          </p:cNvSpPr>
          <p:nvPr>
            <p:ph type="sldNum" sz="quarter" idx="10"/>
          </p:nvPr>
        </p:nvSpPr>
        <p:spPr/>
        <p:txBody>
          <a:bodyPr/>
          <a:lstStyle/>
          <a:p>
            <a:fld id="{6A779CEB-C87F-4252-8F17-408594763D1F}" type="slidenum">
              <a:rPr lang="fr-BE" smtClean="0"/>
              <a:t>46</a:t>
            </a:fld>
            <a:endParaRPr lang="fr-BE"/>
          </a:p>
        </p:txBody>
      </p:sp>
    </p:spTree>
    <p:extLst>
      <p:ext uri="{BB962C8B-B14F-4D97-AF65-F5344CB8AC3E}">
        <p14:creationId xmlns:p14="http://schemas.microsoft.com/office/powerpoint/2010/main" val="10770088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600" dirty="0"/>
              <a:t>(</a:t>
            </a:r>
            <a:r>
              <a:rPr lang="fr-BE" sz="1200" dirty="0"/>
              <a:t>ayant des aimants permanents) </a:t>
            </a:r>
            <a:endParaRPr lang="fr-FR" dirty="0"/>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47</a:t>
            </a:fld>
            <a:endParaRPr lang="fr-BE"/>
          </a:p>
        </p:txBody>
      </p:sp>
    </p:spTree>
    <p:extLst>
      <p:ext uri="{BB962C8B-B14F-4D97-AF65-F5344CB8AC3E}">
        <p14:creationId xmlns:p14="http://schemas.microsoft.com/office/powerpoint/2010/main" val="10858022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dernière Texas 2021 après la foudre en effet</a:t>
            </a:r>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48</a:t>
            </a:fld>
            <a:endParaRPr lang="fr-BE"/>
          </a:p>
        </p:txBody>
      </p:sp>
    </p:spTree>
    <p:extLst>
      <p:ext uri="{BB962C8B-B14F-4D97-AF65-F5344CB8AC3E}">
        <p14:creationId xmlns:p14="http://schemas.microsoft.com/office/powerpoint/2010/main" val="34350055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5"/>
          </p:nvPr>
        </p:nvSpPr>
        <p:spPr/>
        <p:txBody>
          <a:bodyPr/>
          <a:lstStyle/>
          <a:p>
            <a:fld id="{6A779CEB-C87F-4252-8F17-408594763D1F}" type="slidenum">
              <a:rPr lang="fr-BE" smtClean="0"/>
              <a:t>50</a:t>
            </a:fld>
            <a:endParaRPr lang="fr-BE"/>
          </a:p>
        </p:txBody>
      </p:sp>
    </p:spTree>
    <p:extLst>
      <p:ext uri="{BB962C8B-B14F-4D97-AF65-F5344CB8AC3E}">
        <p14:creationId xmlns:p14="http://schemas.microsoft.com/office/powerpoint/2010/main" val="33533487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Texas 2021, à droite</a:t>
            </a:r>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51</a:t>
            </a:fld>
            <a:endParaRPr lang="fr-BE"/>
          </a:p>
        </p:txBody>
      </p:sp>
    </p:spTree>
    <p:extLst>
      <p:ext uri="{BB962C8B-B14F-4D97-AF65-F5344CB8AC3E}">
        <p14:creationId xmlns:p14="http://schemas.microsoft.com/office/powerpoint/2010/main" val="7280758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traduire</a:t>
            </a:r>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52</a:t>
            </a:fld>
            <a:endParaRPr lang="fr-BE"/>
          </a:p>
        </p:txBody>
      </p:sp>
    </p:spTree>
    <p:extLst>
      <p:ext uri="{BB962C8B-B14F-4D97-AF65-F5344CB8AC3E}">
        <p14:creationId xmlns:p14="http://schemas.microsoft.com/office/powerpoint/2010/main" val="31368309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solidFill>
                  <a:srgbClr val="D36113"/>
                </a:solidFill>
              </a:rPr>
              <a:t>Les </a:t>
            </a:r>
            <a:r>
              <a:rPr lang="fr-FR" sz="1200" dirty="0" err="1">
                <a:solidFill>
                  <a:srgbClr val="D36113"/>
                </a:solidFill>
              </a:rPr>
              <a:t>Enercon</a:t>
            </a:r>
            <a:r>
              <a:rPr lang="fr-FR" sz="1200" dirty="0">
                <a:solidFill>
                  <a:srgbClr val="D36113"/>
                </a:solidFill>
              </a:rPr>
              <a:t> n’</a:t>
            </a:r>
            <a:r>
              <a:rPr lang="fr-FR" sz="1200" dirty="0" err="1">
                <a:solidFill>
                  <a:srgbClr val="D36113"/>
                </a:solidFill>
              </a:rPr>
              <a:t>aurainet</a:t>
            </a:r>
            <a:r>
              <a:rPr lang="fr-FR" sz="1200" dirty="0">
                <a:solidFill>
                  <a:srgbClr val="D36113"/>
                </a:solidFill>
              </a:rPr>
              <a:t> plus 600 l </a:t>
            </a:r>
            <a:r>
              <a:rPr lang="fr-FR" sz="1200" dirty="0" err="1">
                <a:solidFill>
                  <a:srgbClr val="D36113"/>
                </a:solidFill>
              </a:rPr>
              <a:t>itres</a:t>
            </a:r>
            <a:r>
              <a:rPr lang="fr-FR" sz="1200" dirty="0">
                <a:solidFill>
                  <a:srgbClr val="D36113"/>
                </a:solidFill>
              </a:rPr>
              <a:t> d’huile</a:t>
            </a:r>
          </a:p>
          <a:p>
            <a:r>
              <a:rPr lang="fr-FR" sz="1200" dirty="0" err="1">
                <a:solidFill>
                  <a:srgbClr val="D36113"/>
                </a:solidFill>
              </a:rPr>
              <a:t>Meric</a:t>
            </a:r>
            <a:r>
              <a:rPr lang="fr-FR" sz="1200" dirty="0">
                <a:solidFill>
                  <a:srgbClr val="D36113"/>
                </a:solidFill>
              </a:rPr>
              <a:t> e nous dire combien? </a:t>
            </a:r>
          </a:p>
          <a:p>
            <a:r>
              <a:rPr lang="fr-FR" sz="1200" dirty="0">
                <a:solidFill>
                  <a:srgbClr val="D36113"/>
                </a:solidFill>
              </a:rPr>
              <a:t>Car toute machine tournante a besoin de lubrifiant</a:t>
            </a:r>
          </a:p>
          <a:p>
            <a:r>
              <a:rPr lang="fr-FR" sz="1200" dirty="0">
                <a:solidFill>
                  <a:srgbClr val="D36113"/>
                </a:solidFill>
              </a:rPr>
              <a:t>sinon, de la graisse (BIO?) pour toutes les machines! Il n’y a pas de turbine sans huile</a:t>
            </a:r>
            <a:endParaRPr lang="fr-FR" dirty="0"/>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53</a:t>
            </a:fld>
            <a:endParaRPr lang="fr-BE"/>
          </a:p>
        </p:txBody>
      </p:sp>
    </p:spTree>
    <p:extLst>
      <p:ext uri="{BB962C8B-B14F-4D97-AF65-F5344CB8AC3E}">
        <p14:creationId xmlns:p14="http://schemas.microsoft.com/office/powerpoint/2010/main" val="992985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5</a:t>
            </a:fld>
            <a:endParaRPr lang="fr-BE"/>
          </a:p>
        </p:txBody>
      </p:sp>
    </p:spTree>
    <p:extLst>
      <p:ext uri="{BB962C8B-B14F-4D97-AF65-F5344CB8AC3E}">
        <p14:creationId xmlns:p14="http://schemas.microsoft.com/office/powerpoint/2010/main" val="9072963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5"/>
          </p:nvPr>
        </p:nvSpPr>
        <p:spPr/>
        <p:txBody>
          <a:bodyPr/>
          <a:lstStyle/>
          <a:p>
            <a:fld id="{6A779CEB-C87F-4252-8F17-408594763D1F}" type="slidenum">
              <a:rPr lang="fr-BE" smtClean="0"/>
              <a:t>55</a:t>
            </a:fld>
            <a:endParaRPr lang="fr-BE"/>
          </a:p>
        </p:txBody>
      </p:sp>
    </p:spTree>
    <p:extLst>
      <p:ext uri="{BB962C8B-B14F-4D97-AF65-F5344CB8AC3E}">
        <p14:creationId xmlns:p14="http://schemas.microsoft.com/office/powerpoint/2010/main" val="9770453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morts parmi les travailleurs sont rarement évoqués, pourtant c’est la première cause d’accidents  avec des éoliennes =</a:t>
            </a:r>
          </a:p>
          <a:p>
            <a:pPr marL="171450" indent="-171450">
              <a:buFontTx/>
              <a:buChar char="-"/>
            </a:pPr>
            <a:r>
              <a:rPr lang="fr-FR" dirty="0"/>
              <a:t>Soit électrocution</a:t>
            </a:r>
          </a:p>
          <a:p>
            <a:pPr marL="171450" indent="-171450">
              <a:buFontTx/>
              <a:buChar char="-"/>
            </a:pPr>
            <a:r>
              <a:rPr lang="fr-FR" dirty="0"/>
              <a:t> soit chute du haut de la nacelle</a:t>
            </a:r>
          </a:p>
          <a:p>
            <a:pPr marL="171450" indent="-171450">
              <a:buFontTx/>
              <a:buChar char="-"/>
            </a:pPr>
            <a:r>
              <a:rPr lang="fr-FR" dirty="0"/>
              <a:t>Il existe une base de données sur les accidents éoliens</a:t>
            </a:r>
          </a:p>
          <a:p>
            <a:pPr marL="171450" indent="-171450">
              <a:buFontTx/>
              <a:buChar char="-"/>
            </a:pPr>
            <a:r>
              <a:rPr lang="fr-FR" dirty="0"/>
              <a:t>On n’en entend pas parler </a:t>
            </a:r>
          </a:p>
          <a:p>
            <a:pPr marL="171450" indent="-171450">
              <a:buFontTx/>
              <a:buChar char="-"/>
            </a:pPr>
            <a:r>
              <a:rPr lang="fr-FR" dirty="0"/>
              <a:t>Quand il y a un incident (de toute sorte) dans une centrale nucléaire en revanche,  c’est notifié obligatoirement et relayé par les association anti nucléaires, (e </a:t>
            </a:r>
            <a:r>
              <a:rPr lang="fr-FR" dirty="0" err="1"/>
              <a:t>tles</a:t>
            </a:r>
            <a:r>
              <a:rPr lang="fr-FR" dirty="0"/>
              <a:t> médias) qui ont par ailleurs fait un bon boulot depuis les années 21970 pour que la sûreté nucléaire devienne efficace et transparente.</a:t>
            </a:r>
          </a:p>
          <a:p>
            <a:pPr marL="171450" indent="-171450">
              <a:buFontTx/>
              <a:buChar char="-"/>
            </a:pPr>
            <a:endParaRPr lang="fr-FR" dirty="0"/>
          </a:p>
          <a:p>
            <a:pPr marL="171450" indent="-171450">
              <a:buFontTx/>
              <a:buChar char="-"/>
            </a:pPr>
            <a:endParaRPr lang="fr-FR" dirty="0"/>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56</a:t>
            </a:fld>
            <a:endParaRPr lang="fr-BE"/>
          </a:p>
        </p:txBody>
      </p:sp>
    </p:spTree>
    <p:extLst>
      <p:ext uri="{BB962C8B-B14F-4D97-AF65-F5344CB8AC3E}">
        <p14:creationId xmlns:p14="http://schemas.microsoft.com/office/powerpoint/2010/main" val="5257031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Horrible… dans des sites touristiques (Ile d’Oléron , Cap d’Agde,) aussi bien que </a:t>
            </a:r>
            <a:r>
              <a:rPr lang="fr-FR" dirty="0" err="1"/>
              <a:t>ds</a:t>
            </a:r>
            <a:r>
              <a:rPr lang="fr-FR" dirty="0"/>
              <a:t> des sites </a:t>
            </a:r>
            <a:r>
              <a:rPr lang="fr-FR" dirty="0" err="1"/>
              <a:t>Natura</a:t>
            </a:r>
            <a:r>
              <a:rPr lang="fr-FR" dirty="0"/>
              <a:t> 2000! </a:t>
            </a:r>
          </a:p>
          <a:p>
            <a:endParaRPr lang="fr-FR" dirty="0"/>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58</a:t>
            </a:fld>
            <a:endParaRPr lang="fr-BE"/>
          </a:p>
        </p:txBody>
      </p:sp>
    </p:spTree>
    <p:extLst>
      <p:ext uri="{BB962C8B-B14F-4D97-AF65-F5344CB8AC3E}">
        <p14:creationId xmlns:p14="http://schemas.microsoft.com/office/powerpoint/2010/main" val="28571779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59</a:t>
            </a:fld>
            <a:endParaRPr lang="fr-BE"/>
          </a:p>
        </p:txBody>
      </p:sp>
    </p:spTree>
    <p:extLst>
      <p:ext uri="{BB962C8B-B14F-4D97-AF65-F5344CB8AC3E}">
        <p14:creationId xmlns:p14="http://schemas.microsoft.com/office/powerpoint/2010/main" val="16910517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60</a:t>
            </a:fld>
            <a:endParaRPr lang="fr-BE"/>
          </a:p>
        </p:txBody>
      </p:sp>
    </p:spTree>
    <p:extLst>
      <p:ext uri="{BB962C8B-B14F-4D97-AF65-F5344CB8AC3E}">
        <p14:creationId xmlns:p14="http://schemas.microsoft.com/office/powerpoint/2010/main" val="33553200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61</a:t>
            </a:fld>
            <a:endParaRPr lang="fr-BE"/>
          </a:p>
        </p:txBody>
      </p:sp>
    </p:spTree>
    <p:extLst>
      <p:ext uri="{BB962C8B-B14F-4D97-AF65-F5344CB8AC3E}">
        <p14:creationId xmlns:p14="http://schemas.microsoft.com/office/powerpoint/2010/main" val="16626072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63</a:t>
            </a:fld>
            <a:endParaRPr lang="fr-BE"/>
          </a:p>
        </p:txBody>
      </p:sp>
    </p:spTree>
    <p:extLst>
      <p:ext uri="{BB962C8B-B14F-4D97-AF65-F5344CB8AC3E}">
        <p14:creationId xmlns:p14="http://schemas.microsoft.com/office/powerpoint/2010/main" val="10594707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Près des éoliennes toute maison est invendable (perte 100%) au-delà, on applique un pourcentage dégressif … les petites communes n’y pensent pas </a:t>
            </a:r>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64</a:t>
            </a:fld>
            <a:endParaRPr lang="fr-BE"/>
          </a:p>
        </p:txBody>
      </p:sp>
    </p:spTree>
    <p:extLst>
      <p:ext uri="{BB962C8B-B14F-4D97-AF65-F5344CB8AC3E}">
        <p14:creationId xmlns:p14="http://schemas.microsoft.com/office/powerpoint/2010/main" val="26551614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C’est prouvé</a:t>
            </a:r>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67</a:t>
            </a:fld>
            <a:endParaRPr lang="fr-BE"/>
          </a:p>
        </p:txBody>
      </p:sp>
    </p:spTree>
    <p:extLst>
      <p:ext uri="{BB962C8B-B14F-4D97-AF65-F5344CB8AC3E}">
        <p14:creationId xmlns:p14="http://schemas.microsoft.com/office/powerpoint/2010/main" val="4488168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Vppn.org</a:t>
            </a:r>
            <a:r>
              <a:rPr lang="fr-FR" dirty="0"/>
              <a:t> et </a:t>
            </a:r>
            <a:r>
              <a:rPr lang="fr-FR" dirty="0" err="1"/>
              <a:t>pllus</a:t>
            </a:r>
            <a:r>
              <a:rPr lang="fr-FR" dirty="0"/>
              <a:t> tard :collectif-34-12.org où sont les vidéos de conférences très intéressantes sur le sujet</a:t>
            </a:r>
          </a:p>
          <a:p>
            <a:endParaRPr lang="fr-FR" dirty="0"/>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71</a:t>
            </a:fld>
            <a:endParaRPr lang="fr-BE"/>
          </a:p>
        </p:txBody>
      </p:sp>
    </p:spTree>
    <p:extLst>
      <p:ext uri="{BB962C8B-B14F-4D97-AF65-F5344CB8AC3E}">
        <p14:creationId xmlns:p14="http://schemas.microsoft.com/office/powerpoint/2010/main" val="1764057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t>La </a:t>
            </a:r>
            <a:r>
              <a:rPr lang="fr-FR" sz="1200" b="1" dirty="0"/>
              <a:t>Commission de Régulation de l’Energie</a:t>
            </a:r>
          </a:p>
          <a:p>
            <a:pPr marL="0" indent="0">
              <a:buNone/>
            </a:pPr>
            <a:r>
              <a:rPr lang="fr-FR" sz="1200" dirty="0"/>
              <a:t>Rapport du 17/04/2014 :</a:t>
            </a:r>
          </a:p>
          <a:p>
            <a:r>
              <a:rPr lang="fr-FR" sz="1200" b="1" dirty="0"/>
              <a:t>Le Service Central de la Préventions de la Corruption</a:t>
            </a:r>
          </a:p>
          <a:p>
            <a:pPr marL="0" indent="0">
              <a:buNone/>
            </a:pPr>
            <a:r>
              <a:rPr lang="fr-FR" sz="1200" dirty="0"/>
              <a:t> juin 2014 </a:t>
            </a:r>
            <a:endParaRPr lang="fr-FR" dirty="0"/>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6</a:t>
            </a:fld>
            <a:endParaRPr lang="fr-BE"/>
          </a:p>
        </p:txBody>
      </p:sp>
    </p:spTree>
    <p:extLst>
      <p:ext uri="{BB962C8B-B14F-4D97-AF65-F5344CB8AC3E}">
        <p14:creationId xmlns:p14="http://schemas.microsoft.com/office/powerpoint/2010/main" val="30072963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y a 150 000 ha de friches </a:t>
            </a:r>
            <a:r>
              <a:rPr lang="fr-FR" dirty="0" err="1"/>
              <a:t>indusrielles</a:t>
            </a:r>
            <a:r>
              <a:rPr lang="fr-FR" dirty="0"/>
              <a:t> </a:t>
            </a:r>
            <a:r>
              <a:rPr lang="fr-FR"/>
              <a:t>en France</a:t>
            </a:r>
            <a:endParaRPr lang="fr-FR" dirty="0"/>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72</a:t>
            </a:fld>
            <a:endParaRPr lang="fr-BE"/>
          </a:p>
        </p:txBody>
      </p:sp>
    </p:spTree>
    <p:extLst>
      <p:ext uri="{BB962C8B-B14F-4D97-AF65-F5344CB8AC3E}">
        <p14:creationId xmlns:p14="http://schemas.microsoft.com/office/powerpoint/2010/main" val="2653902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10000"/>
              </a:lnSpc>
            </a:pPr>
            <a:r>
              <a:rPr lang="fr-FR" sz="1200" b="1" dirty="0"/>
              <a:t>L’Académie des Sciences</a:t>
            </a:r>
          </a:p>
          <a:p>
            <a:pPr marL="0" indent="0">
              <a:lnSpc>
                <a:spcPct val="110000"/>
              </a:lnSpc>
              <a:buNone/>
            </a:pPr>
            <a:r>
              <a:rPr lang="fr-FR" sz="1200" dirty="0"/>
              <a:t>janvier 2016 et  avril 2017:</a:t>
            </a:r>
          </a:p>
          <a:p>
            <a:pPr>
              <a:lnSpc>
                <a:spcPct val="120000"/>
              </a:lnSpc>
            </a:pPr>
            <a:r>
              <a:rPr lang="fr-FR" sz="1200" b="1" dirty="0"/>
              <a:t>L’Académie de Médecine</a:t>
            </a:r>
          </a:p>
          <a:p>
            <a:pPr marL="0" indent="0">
              <a:lnSpc>
                <a:spcPct val="120000"/>
              </a:lnSpc>
              <a:buNone/>
            </a:pPr>
            <a:r>
              <a:rPr lang="fr-FR" sz="1200" dirty="0"/>
              <a:t>14/03/2006 : des précautions quant à la </a:t>
            </a:r>
            <a:r>
              <a:rPr lang="fr-FR" sz="1200" b="1" i="1" u="sng" dirty="0"/>
              <a:t>distance minimum à respecter </a:t>
            </a:r>
            <a:r>
              <a:rPr lang="fr-FR" sz="1200" dirty="0"/>
              <a:t>pour préserver la santé des habitants. Puis publie un communiqué en mai 2017 sous le titre : </a:t>
            </a:r>
            <a:r>
              <a:rPr lang="fr-FR" sz="1400" b="1" dirty="0">
                <a:solidFill>
                  <a:srgbClr val="D36113"/>
                </a:solidFill>
              </a:rPr>
              <a:t>«</a:t>
            </a:r>
            <a:r>
              <a:rPr lang="fr-FR" sz="1400" b="1" i="1" dirty="0">
                <a:solidFill>
                  <a:srgbClr val="D36113"/>
                </a:solidFill>
              </a:rPr>
              <a:t>Nuisances sanitaires des éoliennes terrestres </a:t>
            </a:r>
            <a:endParaRPr lang="fr-FR" sz="1400" b="1" dirty="0">
              <a:solidFill>
                <a:srgbClr val="D36113"/>
              </a:solidFill>
            </a:endParaRPr>
          </a:p>
          <a:p>
            <a:endParaRPr lang="fr-FR" dirty="0"/>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7</a:t>
            </a:fld>
            <a:endParaRPr lang="fr-BE"/>
          </a:p>
        </p:txBody>
      </p:sp>
    </p:spTree>
    <p:extLst>
      <p:ext uri="{BB962C8B-B14F-4D97-AF65-F5344CB8AC3E}">
        <p14:creationId xmlns:p14="http://schemas.microsoft.com/office/powerpoint/2010/main" val="1582978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t>L’Académie des Beaux-Arts en </a:t>
            </a:r>
            <a:r>
              <a:rPr lang="fr-FR" sz="1200" dirty="0"/>
              <a:t>2007 </a:t>
            </a:r>
            <a:endParaRPr lang="fr-FR" dirty="0"/>
          </a:p>
          <a:p>
            <a:r>
              <a:rPr lang="fr-FR" sz="1200" b="1" dirty="0"/>
              <a:t>L’Institut Montaigne </a:t>
            </a:r>
            <a:r>
              <a:rPr lang="fr-FR" sz="1200" dirty="0"/>
              <a:t>en 2008 </a:t>
            </a:r>
            <a:endParaRPr lang="fr-FR" dirty="0"/>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8</a:t>
            </a:fld>
            <a:endParaRPr lang="fr-BE"/>
          </a:p>
        </p:txBody>
      </p:sp>
    </p:spTree>
    <p:extLst>
      <p:ext uri="{BB962C8B-B14F-4D97-AF65-F5344CB8AC3E}">
        <p14:creationId xmlns:p14="http://schemas.microsoft.com/office/powerpoint/2010/main" val="955345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t>La </a:t>
            </a:r>
            <a:r>
              <a:rPr lang="fr-FR" sz="1200" b="1" dirty="0"/>
              <a:t>lettre « Géopolitique de l’Electricité » du</a:t>
            </a:r>
            <a:r>
              <a:rPr lang="fr-FR" sz="1200" dirty="0"/>
              <a:t> 20 février 2018 </a:t>
            </a:r>
          </a:p>
          <a:p>
            <a:r>
              <a:rPr lang="fr-FR" sz="1200" dirty="0"/>
              <a:t>La </a:t>
            </a:r>
            <a:r>
              <a:rPr lang="fr-FR" sz="1200" b="1" dirty="0"/>
              <a:t>Cour des Comptes en </a:t>
            </a:r>
            <a:r>
              <a:rPr lang="fr-FR" sz="1200" dirty="0"/>
              <a:t>mars 2018 </a:t>
            </a:r>
            <a:endParaRPr lang="fr-FR" dirty="0"/>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9</a:t>
            </a:fld>
            <a:endParaRPr lang="fr-BE"/>
          </a:p>
        </p:txBody>
      </p:sp>
    </p:spTree>
    <p:extLst>
      <p:ext uri="{BB962C8B-B14F-4D97-AF65-F5344CB8AC3E}">
        <p14:creationId xmlns:p14="http://schemas.microsoft.com/office/powerpoint/2010/main" val="1741974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Ici c’est le plan dans l’ordre des chapitres qui vont suivre  </a:t>
            </a:r>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10</a:t>
            </a:fld>
            <a:endParaRPr lang="fr-BE"/>
          </a:p>
        </p:txBody>
      </p:sp>
    </p:spTree>
    <p:extLst>
      <p:ext uri="{BB962C8B-B14F-4D97-AF65-F5344CB8AC3E}">
        <p14:creationId xmlns:p14="http://schemas.microsoft.com/office/powerpoint/2010/main" val="1118632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80E74-502B-49B0-8596-E9D6DDC2C2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BE"/>
          </a:p>
        </p:txBody>
      </p:sp>
      <p:sp>
        <p:nvSpPr>
          <p:cNvPr id="3" name="Subtitle 2">
            <a:extLst>
              <a:ext uri="{FF2B5EF4-FFF2-40B4-BE49-F238E27FC236}">
                <a16:creationId xmlns:a16="http://schemas.microsoft.com/office/drawing/2014/main" id="{0540D1CC-2087-443D-9B32-0E36D74219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BE"/>
          </a:p>
        </p:txBody>
      </p:sp>
      <p:sp>
        <p:nvSpPr>
          <p:cNvPr id="4" name="Date Placeholder 3">
            <a:extLst>
              <a:ext uri="{FF2B5EF4-FFF2-40B4-BE49-F238E27FC236}">
                <a16:creationId xmlns:a16="http://schemas.microsoft.com/office/drawing/2014/main" id="{780334D7-83B9-4BF9-A0A1-F946A824B6E3}"/>
              </a:ext>
            </a:extLst>
          </p:cNvPr>
          <p:cNvSpPr>
            <a:spLocks noGrp="1"/>
          </p:cNvSpPr>
          <p:nvPr>
            <p:ph type="dt" sz="half" idx="10"/>
          </p:nvPr>
        </p:nvSpPr>
        <p:spPr/>
        <p:txBody>
          <a:bodyPr/>
          <a:lstStyle/>
          <a:p>
            <a:fld id="{68554AE5-AD73-41F3-9779-771FE7292B7D}" type="datetimeFigureOut">
              <a:rPr lang="fr-BE" smtClean="0"/>
              <a:pPr/>
              <a:t>4/07/21</a:t>
            </a:fld>
            <a:endParaRPr lang="fr-BE"/>
          </a:p>
        </p:txBody>
      </p:sp>
      <p:sp>
        <p:nvSpPr>
          <p:cNvPr id="5" name="Footer Placeholder 4">
            <a:extLst>
              <a:ext uri="{FF2B5EF4-FFF2-40B4-BE49-F238E27FC236}">
                <a16:creationId xmlns:a16="http://schemas.microsoft.com/office/drawing/2014/main" id="{3584DF75-6DDE-4243-B35A-B858D6741C1A}"/>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74735EEA-E21C-4A4C-BE6F-BB2F6BFBCB4C}"/>
              </a:ext>
            </a:extLst>
          </p:cNvPr>
          <p:cNvSpPr>
            <a:spLocks noGrp="1"/>
          </p:cNvSpPr>
          <p:nvPr>
            <p:ph type="sldNum" sz="quarter" idx="12"/>
          </p:nvPr>
        </p:nvSpPr>
        <p:spPr/>
        <p:txBody>
          <a:bodyPr/>
          <a:lstStyle/>
          <a:p>
            <a:fld id="{E502303C-97B3-48B7-9306-43AB844C6296}" type="slidenum">
              <a:rPr lang="fr-BE" smtClean="0"/>
              <a:pPr/>
              <a:t>‹N°›</a:t>
            </a:fld>
            <a:endParaRPr lang="fr-BE"/>
          </a:p>
        </p:txBody>
      </p:sp>
    </p:spTree>
    <p:extLst>
      <p:ext uri="{BB962C8B-B14F-4D97-AF65-F5344CB8AC3E}">
        <p14:creationId xmlns:p14="http://schemas.microsoft.com/office/powerpoint/2010/main" val="3981879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D804F-BF1D-40C6-83E2-30A2FEAFE8A8}"/>
              </a:ext>
            </a:extLst>
          </p:cNvPr>
          <p:cNvSpPr>
            <a:spLocks noGrp="1"/>
          </p:cNvSpPr>
          <p:nvPr>
            <p:ph type="title"/>
          </p:nvPr>
        </p:nvSpPr>
        <p:spPr/>
        <p:txBody>
          <a:bodyPr/>
          <a:lstStyle/>
          <a:p>
            <a:r>
              <a:rPr lang="en-US"/>
              <a:t>Click to edit Master title style</a:t>
            </a:r>
            <a:endParaRPr lang="fr-BE"/>
          </a:p>
        </p:txBody>
      </p:sp>
      <p:sp>
        <p:nvSpPr>
          <p:cNvPr id="3" name="Vertical Text Placeholder 2">
            <a:extLst>
              <a:ext uri="{FF2B5EF4-FFF2-40B4-BE49-F238E27FC236}">
                <a16:creationId xmlns:a16="http://schemas.microsoft.com/office/drawing/2014/main" id="{9AB12CC1-4635-4F82-BFEA-C6A13EE3AD1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CFECAE72-88D9-46D6-B5BC-93E909E34460}"/>
              </a:ext>
            </a:extLst>
          </p:cNvPr>
          <p:cNvSpPr>
            <a:spLocks noGrp="1"/>
          </p:cNvSpPr>
          <p:nvPr>
            <p:ph type="dt" sz="half" idx="10"/>
          </p:nvPr>
        </p:nvSpPr>
        <p:spPr/>
        <p:txBody>
          <a:bodyPr/>
          <a:lstStyle/>
          <a:p>
            <a:fld id="{68554AE5-AD73-41F3-9779-771FE7292B7D}" type="datetimeFigureOut">
              <a:rPr lang="fr-BE" smtClean="0"/>
              <a:pPr/>
              <a:t>4/07/21</a:t>
            </a:fld>
            <a:endParaRPr lang="fr-BE"/>
          </a:p>
        </p:txBody>
      </p:sp>
      <p:sp>
        <p:nvSpPr>
          <p:cNvPr id="5" name="Footer Placeholder 4">
            <a:extLst>
              <a:ext uri="{FF2B5EF4-FFF2-40B4-BE49-F238E27FC236}">
                <a16:creationId xmlns:a16="http://schemas.microsoft.com/office/drawing/2014/main" id="{40FFFF0B-1E56-490C-B8DE-34134BBB8A71}"/>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73F4C106-936B-4D78-87C5-A58887DDC627}"/>
              </a:ext>
            </a:extLst>
          </p:cNvPr>
          <p:cNvSpPr>
            <a:spLocks noGrp="1"/>
          </p:cNvSpPr>
          <p:nvPr>
            <p:ph type="sldNum" sz="quarter" idx="12"/>
          </p:nvPr>
        </p:nvSpPr>
        <p:spPr/>
        <p:txBody>
          <a:bodyPr/>
          <a:lstStyle/>
          <a:p>
            <a:fld id="{E502303C-97B3-48B7-9306-43AB844C6296}" type="slidenum">
              <a:rPr lang="fr-BE" smtClean="0"/>
              <a:pPr/>
              <a:t>‹N°›</a:t>
            </a:fld>
            <a:endParaRPr lang="fr-BE"/>
          </a:p>
        </p:txBody>
      </p:sp>
    </p:spTree>
    <p:extLst>
      <p:ext uri="{BB962C8B-B14F-4D97-AF65-F5344CB8AC3E}">
        <p14:creationId xmlns:p14="http://schemas.microsoft.com/office/powerpoint/2010/main" val="3940841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9B87DB-668F-4D8E-BC4F-491DEDE90E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BE"/>
          </a:p>
        </p:txBody>
      </p:sp>
      <p:sp>
        <p:nvSpPr>
          <p:cNvPr id="3" name="Vertical Text Placeholder 2">
            <a:extLst>
              <a:ext uri="{FF2B5EF4-FFF2-40B4-BE49-F238E27FC236}">
                <a16:creationId xmlns:a16="http://schemas.microsoft.com/office/drawing/2014/main" id="{966F3847-A636-44FB-A01F-143F425AD4D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C728DF17-240D-4761-8A58-8A7C573AB417}"/>
              </a:ext>
            </a:extLst>
          </p:cNvPr>
          <p:cNvSpPr>
            <a:spLocks noGrp="1"/>
          </p:cNvSpPr>
          <p:nvPr>
            <p:ph type="dt" sz="half" idx="10"/>
          </p:nvPr>
        </p:nvSpPr>
        <p:spPr/>
        <p:txBody>
          <a:bodyPr/>
          <a:lstStyle/>
          <a:p>
            <a:fld id="{68554AE5-AD73-41F3-9779-771FE7292B7D}" type="datetimeFigureOut">
              <a:rPr lang="fr-BE" smtClean="0"/>
              <a:pPr/>
              <a:t>4/07/21</a:t>
            </a:fld>
            <a:endParaRPr lang="fr-BE"/>
          </a:p>
        </p:txBody>
      </p:sp>
      <p:sp>
        <p:nvSpPr>
          <p:cNvPr id="5" name="Footer Placeholder 4">
            <a:extLst>
              <a:ext uri="{FF2B5EF4-FFF2-40B4-BE49-F238E27FC236}">
                <a16:creationId xmlns:a16="http://schemas.microsoft.com/office/drawing/2014/main" id="{9F3E347E-34BE-44E1-8130-E2393984051D}"/>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CAEB6500-9E4A-4865-8B2D-E847CAF50788}"/>
              </a:ext>
            </a:extLst>
          </p:cNvPr>
          <p:cNvSpPr>
            <a:spLocks noGrp="1"/>
          </p:cNvSpPr>
          <p:nvPr>
            <p:ph type="sldNum" sz="quarter" idx="12"/>
          </p:nvPr>
        </p:nvSpPr>
        <p:spPr/>
        <p:txBody>
          <a:bodyPr/>
          <a:lstStyle/>
          <a:p>
            <a:fld id="{E502303C-97B3-48B7-9306-43AB844C6296}" type="slidenum">
              <a:rPr lang="fr-BE" smtClean="0"/>
              <a:pPr/>
              <a:t>‹N°›</a:t>
            </a:fld>
            <a:endParaRPr lang="fr-BE"/>
          </a:p>
        </p:txBody>
      </p:sp>
    </p:spTree>
    <p:extLst>
      <p:ext uri="{BB962C8B-B14F-4D97-AF65-F5344CB8AC3E}">
        <p14:creationId xmlns:p14="http://schemas.microsoft.com/office/powerpoint/2010/main" val="1768930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5E21E-BDC6-49FA-BE55-227CF33CB3E1}"/>
              </a:ext>
            </a:extLst>
          </p:cNvPr>
          <p:cNvSpPr>
            <a:spLocks noGrp="1"/>
          </p:cNvSpPr>
          <p:nvPr>
            <p:ph type="title"/>
          </p:nvPr>
        </p:nvSpPr>
        <p:spPr/>
        <p:txBody>
          <a:bodyPr/>
          <a:lstStyle/>
          <a:p>
            <a:r>
              <a:rPr lang="en-US"/>
              <a:t>Click to edit Master title style</a:t>
            </a:r>
            <a:endParaRPr lang="fr-BE"/>
          </a:p>
        </p:txBody>
      </p:sp>
      <p:sp>
        <p:nvSpPr>
          <p:cNvPr id="3" name="Content Placeholder 2">
            <a:extLst>
              <a:ext uri="{FF2B5EF4-FFF2-40B4-BE49-F238E27FC236}">
                <a16:creationId xmlns:a16="http://schemas.microsoft.com/office/drawing/2014/main" id="{095D8967-D78F-45B3-A20F-83B8B938716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D29C5B41-2F2A-466B-8064-AB6B31788AFC}"/>
              </a:ext>
            </a:extLst>
          </p:cNvPr>
          <p:cNvSpPr>
            <a:spLocks noGrp="1"/>
          </p:cNvSpPr>
          <p:nvPr>
            <p:ph type="dt" sz="half" idx="10"/>
          </p:nvPr>
        </p:nvSpPr>
        <p:spPr/>
        <p:txBody>
          <a:bodyPr/>
          <a:lstStyle/>
          <a:p>
            <a:fld id="{68554AE5-AD73-41F3-9779-771FE7292B7D}" type="datetimeFigureOut">
              <a:rPr lang="fr-BE" smtClean="0"/>
              <a:pPr/>
              <a:t>4/07/21</a:t>
            </a:fld>
            <a:endParaRPr lang="fr-BE"/>
          </a:p>
        </p:txBody>
      </p:sp>
      <p:sp>
        <p:nvSpPr>
          <p:cNvPr id="5" name="Footer Placeholder 4">
            <a:extLst>
              <a:ext uri="{FF2B5EF4-FFF2-40B4-BE49-F238E27FC236}">
                <a16:creationId xmlns:a16="http://schemas.microsoft.com/office/drawing/2014/main" id="{4D6FF164-E334-4B87-AFA3-61711FA041D9}"/>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C2E1B3B2-ABBA-4FFC-B62A-31C0CBB0E26F}"/>
              </a:ext>
            </a:extLst>
          </p:cNvPr>
          <p:cNvSpPr>
            <a:spLocks noGrp="1"/>
          </p:cNvSpPr>
          <p:nvPr>
            <p:ph type="sldNum" sz="quarter" idx="12"/>
          </p:nvPr>
        </p:nvSpPr>
        <p:spPr/>
        <p:txBody>
          <a:bodyPr/>
          <a:lstStyle/>
          <a:p>
            <a:fld id="{E502303C-97B3-48B7-9306-43AB844C6296}" type="slidenum">
              <a:rPr lang="fr-BE" smtClean="0"/>
              <a:pPr/>
              <a:t>‹N°›</a:t>
            </a:fld>
            <a:endParaRPr lang="fr-BE"/>
          </a:p>
        </p:txBody>
      </p:sp>
    </p:spTree>
    <p:extLst>
      <p:ext uri="{BB962C8B-B14F-4D97-AF65-F5344CB8AC3E}">
        <p14:creationId xmlns:p14="http://schemas.microsoft.com/office/powerpoint/2010/main" val="3453927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31461-985D-4D73-BB8D-3DE6CAD7CA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BE"/>
          </a:p>
        </p:txBody>
      </p:sp>
      <p:sp>
        <p:nvSpPr>
          <p:cNvPr id="3" name="Text Placeholder 2">
            <a:extLst>
              <a:ext uri="{FF2B5EF4-FFF2-40B4-BE49-F238E27FC236}">
                <a16:creationId xmlns:a16="http://schemas.microsoft.com/office/drawing/2014/main" id="{930E957B-1ADD-4524-A790-6324176518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011A58D-A89D-4B5E-96C5-D72E59916663}"/>
              </a:ext>
            </a:extLst>
          </p:cNvPr>
          <p:cNvSpPr>
            <a:spLocks noGrp="1"/>
          </p:cNvSpPr>
          <p:nvPr>
            <p:ph type="dt" sz="half" idx="10"/>
          </p:nvPr>
        </p:nvSpPr>
        <p:spPr/>
        <p:txBody>
          <a:bodyPr/>
          <a:lstStyle/>
          <a:p>
            <a:fld id="{68554AE5-AD73-41F3-9779-771FE7292B7D}" type="datetimeFigureOut">
              <a:rPr lang="fr-BE" smtClean="0"/>
              <a:pPr/>
              <a:t>4/07/21</a:t>
            </a:fld>
            <a:endParaRPr lang="fr-BE"/>
          </a:p>
        </p:txBody>
      </p:sp>
      <p:sp>
        <p:nvSpPr>
          <p:cNvPr id="5" name="Footer Placeholder 4">
            <a:extLst>
              <a:ext uri="{FF2B5EF4-FFF2-40B4-BE49-F238E27FC236}">
                <a16:creationId xmlns:a16="http://schemas.microsoft.com/office/drawing/2014/main" id="{1A14FE0A-991A-4FFF-9E66-0849A03379E9}"/>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D35313EA-287A-4A8E-9E7F-7E9D3070BF34}"/>
              </a:ext>
            </a:extLst>
          </p:cNvPr>
          <p:cNvSpPr>
            <a:spLocks noGrp="1"/>
          </p:cNvSpPr>
          <p:nvPr>
            <p:ph type="sldNum" sz="quarter" idx="12"/>
          </p:nvPr>
        </p:nvSpPr>
        <p:spPr/>
        <p:txBody>
          <a:bodyPr/>
          <a:lstStyle/>
          <a:p>
            <a:fld id="{E502303C-97B3-48B7-9306-43AB844C6296}" type="slidenum">
              <a:rPr lang="fr-BE" smtClean="0"/>
              <a:pPr/>
              <a:t>‹N°›</a:t>
            </a:fld>
            <a:endParaRPr lang="fr-BE"/>
          </a:p>
        </p:txBody>
      </p:sp>
    </p:spTree>
    <p:extLst>
      <p:ext uri="{BB962C8B-B14F-4D97-AF65-F5344CB8AC3E}">
        <p14:creationId xmlns:p14="http://schemas.microsoft.com/office/powerpoint/2010/main" val="2712492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0C265-6881-4C1E-9C00-6998CC006ED5}"/>
              </a:ext>
            </a:extLst>
          </p:cNvPr>
          <p:cNvSpPr>
            <a:spLocks noGrp="1"/>
          </p:cNvSpPr>
          <p:nvPr>
            <p:ph type="title"/>
          </p:nvPr>
        </p:nvSpPr>
        <p:spPr/>
        <p:txBody>
          <a:bodyPr/>
          <a:lstStyle/>
          <a:p>
            <a:r>
              <a:rPr lang="en-US"/>
              <a:t>Click to edit Master title style</a:t>
            </a:r>
            <a:endParaRPr lang="fr-BE"/>
          </a:p>
        </p:txBody>
      </p:sp>
      <p:sp>
        <p:nvSpPr>
          <p:cNvPr id="3" name="Content Placeholder 2">
            <a:extLst>
              <a:ext uri="{FF2B5EF4-FFF2-40B4-BE49-F238E27FC236}">
                <a16:creationId xmlns:a16="http://schemas.microsoft.com/office/drawing/2014/main" id="{F6D880D0-A190-45F3-BD21-169C4012F14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a:extLst>
              <a:ext uri="{FF2B5EF4-FFF2-40B4-BE49-F238E27FC236}">
                <a16:creationId xmlns:a16="http://schemas.microsoft.com/office/drawing/2014/main" id="{8272049D-F6C3-4FF5-A937-58F9B56FA1B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a:extLst>
              <a:ext uri="{FF2B5EF4-FFF2-40B4-BE49-F238E27FC236}">
                <a16:creationId xmlns:a16="http://schemas.microsoft.com/office/drawing/2014/main" id="{3BD1E38E-F7C5-460C-8E72-AC84C2C589EE}"/>
              </a:ext>
            </a:extLst>
          </p:cNvPr>
          <p:cNvSpPr>
            <a:spLocks noGrp="1"/>
          </p:cNvSpPr>
          <p:nvPr>
            <p:ph type="dt" sz="half" idx="10"/>
          </p:nvPr>
        </p:nvSpPr>
        <p:spPr/>
        <p:txBody>
          <a:bodyPr/>
          <a:lstStyle/>
          <a:p>
            <a:fld id="{68554AE5-AD73-41F3-9779-771FE7292B7D}" type="datetimeFigureOut">
              <a:rPr lang="fr-BE" smtClean="0"/>
              <a:pPr/>
              <a:t>4/07/21</a:t>
            </a:fld>
            <a:endParaRPr lang="fr-BE"/>
          </a:p>
        </p:txBody>
      </p:sp>
      <p:sp>
        <p:nvSpPr>
          <p:cNvPr id="6" name="Footer Placeholder 5">
            <a:extLst>
              <a:ext uri="{FF2B5EF4-FFF2-40B4-BE49-F238E27FC236}">
                <a16:creationId xmlns:a16="http://schemas.microsoft.com/office/drawing/2014/main" id="{CF7C81EE-88D6-4473-8423-97322DBCC93B}"/>
              </a:ext>
            </a:extLst>
          </p:cNvPr>
          <p:cNvSpPr>
            <a:spLocks noGrp="1"/>
          </p:cNvSpPr>
          <p:nvPr>
            <p:ph type="ftr" sz="quarter" idx="11"/>
          </p:nvPr>
        </p:nvSpPr>
        <p:spPr/>
        <p:txBody>
          <a:bodyPr/>
          <a:lstStyle/>
          <a:p>
            <a:endParaRPr lang="fr-BE"/>
          </a:p>
        </p:txBody>
      </p:sp>
      <p:sp>
        <p:nvSpPr>
          <p:cNvPr id="7" name="Slide Number Placeholder 6">
            <a:extLst>
              <a:ext uri="{FF2B5EF4-FFF2-40B4-BE49-F238E27FC236}">
                <a16:creationId xmlns:a16="http://schemas.microsoft.com/office/drawing/2014/main" id="{35B10451-FF9E-47C4-9037-D35F65547EAD}"/>
              </a:ext>
            </a:extLst>
          </p:cNvPr>
          <p:cNvSpPr>
            <a:spLocks noGrp="1"/>
          </p:cNvSpPr>
          <p:nvPr>
            <p:ph type="sldNum" sz="quarter" idx="12"/>
          </p:nvPr>
        </p:nvSpPr>
        <p:spPr/>
        <p:txBody>
          <a:bodyPr/>
          <a:lstStyle/>
          <a:p>
            <a:fld id="{E502303C-97B3-48B7-9306-43AB844C6296}" type="slidenum">
              <a:rPr lang="fr-BE" smtClean="0"/>
              <a:pPr/>
              <a:t>‹N°›</a:t>
            </a:fld>
            <a:endParaRPr lang="fr-BE"/>
          </a:p>
        </p:txBody>
      </p:sp>
    </p:spTree>
    <p:extLst>
      <p:ext uri="{BB962C8B-B14F-4D97-AF65-F5344CB8AC3E}">
        <p14:creationId xmlns:p14="http://schemas.microsoft.com/office/powerpoint/2010/main" val="370718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02669-79B1-4283-A58D-02EB72B87308}"/>
              </a:ext>
            </a:extLst>
          </p:cNvPr>
          <p:cNvSpPr>
            <a:spLocks noGrp="1"/>
          </p:cNvSpPr>
          <p:nvPr>
            <p:ph type="title"/>
          </p:nvPr>
        </p:nvSpPr>
        <p:spPr>
          <a:xfrm>
            <a:off x="839788" y="365125"/>
            <a:ext cx="10515600" cy="1325563"/>
          </a:xfrm>
        </p:spPr>
        <p:txBody>
          <a:bodyPr/>
          <a:lstStyle/>
          <a:p>
            <a:r>
              <a:rPr lang="en-US"/>
              <a:t>Click to edit Master title style</a:t>
            </a:r>
            <a:endParaRPr lang="fr-BE"/>
          </a:p>
        </p:txBody>
      </p:sp>
      <p:sp>
        <p:nvSpPr>
          <p:cNvPr id="3" name="Text Placeholder 2">
            <a:extLst>
              <a:ext uri="{FF2B5EF4-FFF2-40B4-BE49-F238E27FC236}">
                <a16:creationId xmlns:a16="http://schemas.microsoft.com/office/drawing/2014/main" id="{BEEEF196-654F-4EE5-864D-4A7A8BB257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97BE65B-1CF7-4E01-B798-8308AA2BAEB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a:extLst>
              <a:ext uri="{FF2B5EF4-FFF2-40B4-BE49-F238E27FC236}">
                <a16:creationId xmlns:a16="http://schemas.microsoft.com/office/drawing/2014/main" id="{C0388C12-62C0-4D9C-81C6-C26D6A0CB2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B6EC0D-8E40-4206-8253-1D34F4379E3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a:extLst>
              <a:ext uri="{FF2B5EF4-FFF2-40B4-BE49-F238E27FC236}">
                <a16:creationId xmlns:a16="http://schemas.microsoft.com/office/drawing/2014/main" id="{3E4C2FD3-AF6F-485B-93B6-BA150F907AF9}"/>
              </a:ext>
            </a:extLst>
          </p:cNvPr>
          <p:cNvSpPr>
            <a:spLocks noGrp="1"/>
          </p:cNvSpPr>
          <p:nvPr>
            <p:ph type="dt" sz="half" idx="10"/>
          </p:nvPr>
        </p:nvSpPr>
        <p:spPr/>
        <p:txBody>
          <a:bodyPr/>
          <a:lstStyle/>
          <a:p>
            <a:fld id="{68554AE5-AD73-41F3-9779-771FE7292B7D}" type="datetimeFigureOut">
              <a:rPr lang="fr-BE" smtClean="0"/>
              <a:pPr/>
              <a:t>4/07/21</a:t>
            </a:fld>
            <a:endParaRPr lang="fr-BE"/>
          </a:p>
        </p:txBody>
      </p:sp>
      <p:sp>
        <p:nvSpPr>
          <p:cNvPr id="8" name="Footer Placeholder 7">
            <a:extLst>
              <a:ext uri="{FF2B5EF4-FFF2-40B4-BE49-F238E27FC236}">
                <a16:creationId xmlns:a16="http://schemas.microsoft.com/office/drawing/2014/main" id="{8E75277E-059E-42E7-95C3-A140EA74E49B}"/>
              </a:ext>
            </a:extLst>
          </p:cNvPr>
          <p:cNvSpPr>
            <a:spLocks noGrp="1"/>
          </p:cNvSpPr>
          <p:nvPr>
            <p:ph type="ftr" sz="quarter" idx="11"/>
          </p:nvPr>
        </p:nvSpPr>
        <p:spPr/>
        <p:txBody>
          <a:bodyPr/>
          <a:lstStyle/>
          <a:p>
            <a:endParaRPr lang="fr-BE"/>
          </a:p>
        </p:txBody>
      </p:sp>
      <p:sp>
        <p:nvSpPr>
          <p:cNvPr id="9" name="Slide Number Placeholder 8">
            <a:extLst>
              <a:ext uri="{FF2B5EF4-FFF2-40B4-BE49-F238E27FC236}">
                <a16:creationId xmlns:a16="http://schemas.microsoft.com/office/drawing/2014/main" id="{7111B226-E67E-4A27-8503-BB10A051D778}"/>
              </a:ext>
            </a:extLst>
          </p:cNvPr>
          <p:cNvSpPr>
            <a:spLocks noGrp="1"/>
          </p:cNvSpPr>
          <p:nvPr>
            <p:ph type="sldNum" sz="quarter" idx="12"/>
          </p:nvPr>
        </p:nvSpPr>
        <p:spPr/>
        <p:txBody>
          <a:bodyPr/>
          <a:lstStyle/>
          <a:p>
            <a:fld id="{E502303C-97B3-48B7-9306-43AB844C6296}" type="slidenum">
              <a:rPr lang="fr-BE" smtClean="0"/>
              <a:pPr/>
              <a:t>‹N°›</a:t>
            </a:fld>
            <a:endParaRPr lang="fr-BE"/>
          </a:p>
        </p:txBody>
      </p:sp>
    </p:spTree>
    <p:extLst>
      <p:ext uri="{BB962C8B-B14F-4D97-AF65-F5344CB8AC3E}">
        <p14:creationId xmlns:p14="http://schemas.microsoft.com/office/powerpoint/2010/main" val="3308344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0723B-1FA6-4D71-824B-D8619B23CBD5}"/>
              </a:ext>
            </a:extLst>
          </p:cNvPr>
          <p:cNvSpPr>
            <a:spLocks noGrp="1"/>
          </p:cNvSpPr>
          <p:nvPr>
            <p:ph type="title"/>
          </p:nvPr>
        </p:nvSpPr>
        <p:spPr/>
        <p:txBody>
          <a:bodyPr/>
          <a:lstStyle/>
          <a:p>
            <a:r>
              <a:rPr lang="en-US"/>
              <a:t>Click to edit Master title style</a:t>
            </a:r>
            <a:endParaRPr lang="fr-BE"/>
          </a:p>
        </p:txBody>
      </p:sp>
      <p:sp>
        <p:nvSpPr>
          <p:cNvPr id="3" name="Date Placeholder 2">
            <a:extLst>
              <a:ext uri="{FF2B5EF4-FFF2-40B4-BE49-F238E27FC236}">
                <a16:creationId xmlns:a16="http://schemas.microsoft.com/office/drawing/2014/main" id="{C15B2DA8-DC84-43D4-A8C7-205A70CB0A61}"/>
              </a:ext>
            </a:extLst>
          </p:cNvPr>
          <p:cNvSpPr>
            <a:spLocks noGrp="1"/>
          </p:cNvSpPr>
          <p:nvPr>
            <p:ph type="dt" sz="half" idx="10"/>
          </p:nvPr>
        </p:nvSpPr>
        <p:spPr/>
        <p:txBody>
          <a:bodyPr/>
          <a:lstStyle/>
          <a:p>
            <a:fld id="{68554AE5-AD73-41F3-9779-771FE7292B7D}" type="datetimeFigureOut">
              <a:rPr lang="fr-BE" smtClean="0"/>
              <a:pPr/>
              <a:t>4/07/21</a:t>
            </a:fld>
            <a:endParaRPr lang="fr-BE"/>
          </a:p>
        </p:txBody>
      </p:sp>
      <p:sp>
        <p:nvSpPr>
          <p:cNvPr id="4" name="Footer Placeholder 3">
            <a:extLst>
              <a:ext uri="{FF2B5EF4-FFF2-40B4-BE49-F238E27FC236}">
                <a16:creationId xmlns:a16="http://schemas.microsoft.com/office/drawing/2014/main" id="{3EB28587-8D89-4492-81C7-E05773720293}"/>
              </a:ext>
            </a:extLst>
          </p:cNvPr>
          <p:cNvSpPr>
            <a:spLocks noGrp="1"/>
          </p:cNvSpPr>
          <p:nvPr>
            <p:ph type="ftr" sz="quarter" idx="11"/>
          </p:nvPr>
        </p:nvSpPr>
        <p:spPr/>
        <p:txBody>
          <a:bodyPr/>
          <a:lstStyle/>
          <a:p>
            <a:endParaRPr lang="fr-BE"/>
          </a:p>
        </p:txBody>
      </p:sp>
      <p:sp>
        <p:nvSpPr>
          <p:cNvPr id="5" name="Slide Number Placeholder 4">
            <a:extLst>
              <a:ext uri="{FF2B5EF4-FFF2-40B4-BE49-F238E27FC236}">
                <a16:creationId xmlns:a16="http://schemas.microsoft.com/office/drawing/2014/main" id="{2492881C-1D96-45EF-AB73-B91B3B01F4ED}"/>
              </a:ext>
            </a:extLst>
          </p:cNvPr>
          <p:cNvSpPr>
            <a:spLocks noGrp="1"/>
          </p:cNvSpPr>
          <p:nvPr>
            <p:ph type="sldNum" sz="quarter" idx="12"/>
          </p:nvPr>
        </p:nvSpPr>
        <p:spPr/>
        <p:txBody>
          <a:bodyPr/>
          <a:lstStyle/>
          <a:p>
            <a:fld id="{E502303C-97B3-48B7-9306-43AB844C6296}" type="slidenum">
              <a:rPr lang="fr-BE" smtClean="0"/>
              <a:pPr/>
              <a:t>‹N°›</a:t>
            </a:fld>
            <a:endParaRPr lang="fr-BE"/>
          </a:p>
        </p:txBody>
      </p:sp>
    </p:spTree>
    <p:extLst>
      <p:ext uri="{BB962C8B-B14F-4D97-AF65-F5344CB8AC3E}">
        <p14:creationId xmlns:p14="http://schemas.microsoft.com/office/powerpoint/2010/main" val="1981745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2CDD32-98D2-4D88-98EE-FE5648E5F35C}"/>
              </a:ext>
            </a:extLst>
          </p:cNvPr>
          <p:cNvSpPr>
            <a:spLocks noGrp="1"/>
          </p:cNvSpPr>
          <p:nvPr>
            <p:ph type="dt" sz="half" idx="10"/>
          </p:nvPr>
        </p:nvSpPr>
        <p:spPr/>
        <p:txBody>
          <a:bodyPr/>
          <a:lstStyle/>
          <a:p>
            <a:fld id="{68554AE5-AD73-41F3-9779-771FE7292B7D}" type="datetimeFigureOut">
              <a:rPr lang="fr-BE" smtClean="0"/>
              <a:pPr/>
              <a:t>4/07/21</a:t>
            </a:fld>
            <a:endParaRPr lang="fr-BE"/>
          </a:p>
        </p:txBody>
      </p:sp>
      <p:sp>
        <p:nvSpPr>
          <p:cNvPr id="3" name="Footer Placeholder 2">
            <a:extLst>
              <a:ext uri="{FF2B5EF4-FFF2-40B4-BE49-F238E27FC236}">
                <a16:creationId xmlns:a16="http://schemas.microsoft.com/office/drawing/2014/main" id="{99208652-A588-4A9C-82CD-E1267DF7EBE2}"/>
              </a:ext>
            </a:extLst>
          </p:cNvPr>
          <p:cNvSpPr>
            <a:spLocks noGrp="1"/>
          </p:cNvSpPr>
          <p:nvPr>
            <p:ph type="ftr" sz="quarter" idx="11"/>
          </p:nvPr>
        </p:nvSpPr>
        <p:spPr/>
        <p:txBody>
          <a:bodyPr/>
          <a:lstStyle/>
          <a:p>
            <a:endParaRPr lang="fr-BE"/>
          </a:p>
        </p:txBody>
      </p:sp>
      <p:sp>
        <p:nvSpPr>
          <p:cNvPr id="4" name="Slide Number Placeholder 3">
            <a:extLst>
              <a:ext uri="{FF2B5EF4-FFF2-40B4-BE49-F238E27FC236}">
                <a16:creationId xmlns:a16="http://schemas.microsoft.com/office/drawing/2014/main" id="{42DD184D-402F-4921-8EA1-8DE4A51CE56D}"/>
              </a:ext>
            </a:extLst>
          </p:cNvPr>
          <p:cNvSpPr>
            <a:spLocks noGrp="1"/>
          </p:cNvSpPr>
          <p:nvPr>
            <p:ph type="sldNum" sz="quarter" idx="12"/>
          </p:nvPr>
        </p:nvSpPr>
        <p:spPr/>
        <p:txBody>
          <a:bodyPr/>
          <a:lstStyle/>
          <a:p>
            <a:fld id="{E502303C-97B3-48B7-9306-43AB844C6296}" type="slidenum">
              <a:rPr lang="fr-BE" smtClean="0"/>
              <a:pPr/>
              <a:t>‹N°›</a:t>
            </a:fld>
            <a:endParaRPr lang="fr-BE"/>
          </a:p>
        </p:txBody>
      </p:sp>
    </p:spTree>
    <p:extLst>
      <p:ext uri="{BB962C8B-B14F-4D97-AF65-F5344CB8AC3E}">
        <p14:creationId xmlns:p14="http://schemas.microsoft.com/office/powerpoint/2010/main" val="3052978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40A89-1117-4E5B-8AF0-8240E81A80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Content Placeholder 2">
            <a:extLst>
              <a:ext uri="{FF2B5EF4-FFF2-40B4-BE49-F238E27FC236}">
                <a16:creationId xmlns:a16="http://schemas.microsoft.com/office/drawing/2014/main" id="{0665BC44-59CD-46E1-BFBE-EB79BF5A10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a:extLst>
              <a:ext uri="{FF2B5EF4-FFF2-40B4-BE49-F238E27FC236}">
                <a16:creationId xmlns:a16="http://schemas.microsoft.com/office/drawing/2014/main" id="{089B1587-2EF9-4A77-87C6-FED0137B94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B2FEE59-93CC-4991-8883-59769FF8B032}"/>
              </a:ext>
            </a:extLst>
          </p:cNvPr>
          <p:cNvSpPr>
            <a:spLocks noGrp="1"/>
          </p:cNvSpPr>
          <p:nvPr>
            <p:ph type="dt" sz="half" idx="10"/>
          </p:nvPr>
        </p:nvSpPr>
        <p:spPr/>
        <p:txBody>
          <a:bodyPr/>
          <a:lstStyle/>
          <a:p>
            <a:fld id="{68554AE5-AD73-41F3-9779-771FE7292B7D}" type="datetimeFigureOut">
              <a:rPr lang="fr-BE" smtClean="0"/>
              <a:pPr/>
              <a:t>4/07/21</a:t>
            </a:fld>
            <a:endParaRPr lang="fr-BE"/>
          </a:p>
        </p:txBody>
      </p:sp>
      <p:sp>
        <p:nvSpPr>
          <p:cNvPr id="6" name="Footer Placeholder 5">
            <a:extLst>
              <a:ext uri="{FF2B5EF4-FFF2-40B4-BE49-F238E27FC236}">
                <a16:creationId xmlns:a16="http://schemas.microsoft.com/office/drawing/2014/main" id="{A5FBD90D-E231-434B-8B0A-1991B6AC4B55}"/>
              </a:ext>
            </a:extLst>
          </p:cNvPr>
          <p:cNvSpPr>
            <a:spLocks noGrp="1"/>
          </p:cNvSpPr>
          <p:nvPr>
            <p:ph type="ftr" sz="quarter" idx="11"/>
          </p:nvPr>
        </p:nvSpPr>
        <p:spPr/>
        <p:txBody>
          <a:bodyPr/>
          <a:lstStyle/>
          <a:p>
            <a:endParaRPr lang="fr-BE"/>
          </a:p>
        </p:txBody>
      </p:sp>
      <p:sp>
        <p:nvSpPr>
          <p:cNvPr id="7" name="Slide Number Placeholder 6">
            <a:extLst>
              <a:ext uri="{FF2B5EF4-FFF2-40B4-BE49-F238E27FC236}">
                <a16:creationId xmlns:a16="http://schemas.microsoft.com/office/drawing/2014/main" id="{BD3AB04E-B0D8-4D41-BF1D-967704911293}"/>
              </a:ext>
            </a:extLst>
          </p:cNvPr>
          <p:cNvSpPr>
            <a:spLocks noGrp="1"/>
          </p:cNvSpPr>
          <p:nvPr>
            <p:ph type="sldNum" sz="quarter" idx="12"/>
          </p:nvPr>
        </p:nvSpPr>
        <p:spPr/>
        <p:txBody>
          <a:bodyPr/>
          <a:lstStyle/>
          <a:p>
            <a:fld id="{E502303C-97B3-48B7-9306-43AB844C6296}" type="slidenum">
              <a:rPr lang="fr-BE" smtClean="0"/>
              <a:pPr/>
              <a:t>‹N°›</a:t>
            </a:fld>
            <a:endParaRPr lang="fr-BE"/>
          </a:p>
        </p:txBody>
      </p:sp>
    </p:spTree>
    <p:extLst>
      <p:ext uri="{BB962C8B-B14F-4D97-AF65-F5344CB8AC3E}">
        <p14:creationId xmlns:p14="http://schemas.microsoft.com/office/powerpoint/2010/main" val="1981543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8CEB6-FF2C-4B6C-9B27-BDCBCCB06A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Picture Placeholder 2">
            <a:extLst>
              <a:ext uri="{FF2B5EF4-FFF2-40B4-BE49-F238E27FC236}">
                <a16:creationId xmlns:a16="http://schemas.microsoft.com/office/drawing/2014/main" id="{D13370F7-1DF9-4B6F-96B0-589BD024F1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a:extLst>
              <a:ext uri="{FF2B5EF4-FFF2-40B4-BE49-F238E27FC236}">
                <a16:creationId xmlns:a16="http://schemas.microsoft.com/office/drawing/2014/main" id="{57E7FE3A-E082-4307-A266-A402FE3712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4D12934-E0F7-43C4-B12A-980F7F614AE9}"/>
              </a:ext>
            </a:extLst>
          </p:cNvPr>
          <p:cNvSpPr>
            <a:spLocks noGrp="1"/>
          </p:cNvSpPr>
          <p:nvPr>
            <p:ph type="dt" sz="half" idx="10"/>
          </p:nvPr>
        </p:nvSpPr>
        <p:spPr/>
        <p:txBody>
          <a:bodyPr/>
          <a:lstStyle/>
          <a:p>
            <a:fld id="{68554AE5-AD73-41F3-9779-771FE7292B7D}" type="datetimeFigureOut">
              <a:rPr lang="fr-BE" smtClean="0"/>
              <a:pPr/>
              <a:t>4/07/21</a:t>
            </a:fld>
            <a:endParaRPr lang="fr-BE"/>
          </a:p>
        </p:txBody>
      </p:sp>
      <p:sp>
        <p:nvSpPr>
          <p:cNvPr id="6" name="Footer Placeholder 5">
            <a:extLst>
              <a:ext uri="{FF2B5EF4-FFF2-40B4-BE49-F238E27FC236}">
                <a16:creationId xmlns:a16="http://schemas.microsoft.com/office/drawing/2014/main" id="{88F9AF81-2623-4838-BB51-1C4ED2144DEC}"/>
              </a:ext>
            </a:extLst>
          </p:cNvPr>
          <p:cNvSpPr>
            <a:spLocks noGrp="1"/>
          </p:cNvSpPr>
          <p:nvPr>
            <p:ph type="ftr" sz="quarter" idx="11"/>
          </p:nvPr>
        </p:nvSpPr>
        <p:spPr/>
        <p:txBody>
          <a:bodyPr/>
          <a:lstStyle/>
          <a:p>
            <a:endParaRPr lang="fr-BE"/>
          </a:p>
        </p:txBody>
      </p:sp>
      <p:sp>
        <p:nvSpPr>
          <p:cNvPr id="7" name="Slide Number Placeholder 6">
            <a:extLst>
              <a:ext uri="{FF2B5EF4-FFF2-40B4-BE49-F238E27FC236}">
                <a16:creationId xmlns:a16="http://schemas.microsoft.com/office/drawing/2014/main" id="{E0E14919-8735-4D39-B064-25B6AF79696C}"/>
              </a:ext>
            </a:extLst>
          </p:cNvPr>
          <p:cNvSpPr>
            <a:spLocks noGrp="1"/>
          </p:cNvSpPr>
          <p:nvPr>
            <p:ph type="sldNum" sz="quarter" idx="12"/>
          </p:nvPr>
        </p:nvSpPr>
        <p:spPr/>
        <p:txBody>
          <a:bodyPr/>
          <a:lstStyle/>
          <a:p>
            <a:fld id="{E502303C-97B3-48B7-9306-43AB844C6296}" type="slidenum">
              <a:rPr lang="fr-BE" smtClean="0"/>
              <a:pPr/>
              <a:t>‹N°›</a:t>
            </a:fld>
            <a:endParaRPr lang="fr-BE"/>
          </a:p>
        </p:txBody>
      </p:sp>
    </p:spTree>
    <p:extLst>
      <p:ext uri="{BB962C8B-B14F-4D97-AF65-F5344CB8AC3E}">
        <p14:creationId xmlns:p14="http://schemas.microsoft.com/office/powerpoint/2010/main" val="313839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746CD0-0C59-448D-8F91-583CF19A0E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a:extLst>
              <a:ext uri="{FF2B5EF4-FFF2-40B4-BE49-F238E27FC236}">
                <a16:creationId xmlns:a16="http://schemas.microsoft.com/office/drawing/2014/main" id="{39C32117-D2B8-4315-BD4D-C2440C0530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DA93C9A4-CDCF-435E-B7B9-7BC6EB883B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554AE5-AD73-41F3-9779-771FE7292B7D}" type="datetimeFigureOut">
              <a:rPr lang="fr-BE" smtClean="0"/>
              <a:pPr/>
              <a:t>4/07/21</a:t>
            </a:fld>
            <a:endParaRPr lang="fr-BE"/>
          </a:p>
        </p:txBody>
      </p:sp>
      <p:sp>
        <p:nvSpPr>
          <p:cNvPr id="5" name="Footer Placeholder 4">
            <a:extLst>
              <a:ext uri="{FF2B5EF4-FFF2-40B4-BE49-F238E27FC236}">
                <a16:creationId xmlns:a16="http://schemas.microsoft.com/office/drawing/2014/main" id="{E6D11AFD-5CE8-45C2-B73C-22519AF8A2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a:extLst>
              <a:ext uri="{FF2B5EF4-FFF2-40B4-BE49-F238E27FC236}">
                <a16:creationId xmlns:a16="http://schemas.microsoft.com/office/drawing/2014/main" id="{1D0AC7BA-2C20-4971-A47A-F191689AB6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02303C-97B3-48B7-9306-43AB844C6296}" type="slidenum">
              <a:rPr lang="fr-BE" smtClean="0"/>
              <a:pPr/>
              <a:t>‹N°›</a:t>
            </a:fld>
            <a:endParaRPr lang="fr-BE"/>
          </a:p>
        </p:txBody>
      </p:sp>
    </p:spTree>
    <p:extLst>
      <p:ext uri="{BB962C8B-B14F-4D97-AF65-F5344CB8AC3E}">
        <p14:creationId xmlns:p14="http://schemas.microsoft.com/office/powerpoint/2010/main" val="3671416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ollectifleventtourne66@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a.doizon@wanadoo.fr" TargetMode="External"/><Relationship Id="rId5" Type="http://schemas.openxmlformats.org/officeDocument/2006/relationships/hyperlink" Target="https://www.facebook.com/collectifleventtourne66/" TargetMode="External"/><Relationship Id="rId4" Type="http://schemas.openxmlformats.org/officeDocument/2006/relationships/hyperlink" Target="https://adoizon.wixsite.com/le-vent-tourne"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eolien-biodiversite.com/impacts-connus/article/eoliennes-et-chauves-souris"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4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4.xml"/><Relationship Id="rId1" Type="http://schemas.openxmlformats.org/officeDocument/2006/relationships/slideLayout" Target="../slideLayouts/slideLayout9.xml"/><Relationship Id="rId5" Type="http://schemas.openxmlformats.org/officeDocument/2006/relationships/image" Target="../media/image52.jpeg"/><Relationship Id="rId4" Type="http://schemas.openxmlformats.org/officeDocument/2006/relationships/image" Target="../media/image51.jpeg"/></Relationships>
</file>

<file path=ppt/slides/_rels/slide4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4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5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65.jpg"/></Relationships>
</file>

<file path=ppt/slides/_rels/slide5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8" Type="http://schemas.openxmlformats.org/officeDocument/2006/relationships/hyperlink" Target="https://www.facebook.com/electricaltechnology.info/videos/251283712207294/" TargetMode="External"/><Relationship Id="rId3" Type="http://schemas.openxmlformats.org/officeDocument/2006/relationships/image" Target="../media/image69.jpeg"/><Relationship Id="rId7" Type="http://schemas.openxmlformats.org/officeDocument/2006/relationships/image" Target="../media/image73.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5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g"/><Relationship Id="rId1" Type="http://schemas.openxmlformats.org/officeDocument/2006/relationships/slideLayout" Target="../slideLayouts/slideLayout6.xml"/><Relationship Id="rId5" Type="http://schemas.openxmlformats.org/officeDocument/2006/relationships/image" Target="../media/image78.jpeg"/><Relationship Id="rId4" Type="http://schemas.openxmlformats.org/officeDocument/2006/relationships/image" Target="../media/image77.jpeg"/></Relationships>
</file>

<file path=ppt/slides/_rels/slide5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46.xml"/><Relationship Id="rId1" Type="http://schemas.openxmlformats.org/officeDocument/2006/relationships/slideLayout" Target="../slideLayouts/slideLayout9.xml"/><Relationship Id="rId4" Type="http://schemas.openxmlformats.org/officeDocument/2006/relationships/image" Target="../media/image86.jpeg"/></Relationships>
</file>

<file path=ppt/slides/_rels/slide64.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C93A2-7BA8-4057-B856-2C2170535F4A}"/>
              </a:ext>
            </a:extLst>
          </p:cNvPr>
          <p:cNvSpPr>
            <a:spLocks noGrp="1"/>
          </p:cNvSpPr>
          <p:nvPr>
            <p:ph type="ctrTitle"/>
          </p:nvPr>
        </p:nvSpPr>
        <p:spPr>
          <a:xfrm>
            <a:off x="1524000" y="1550797"/>
            <a:ext cx="9144000" cy="2351170"/>
          </a:xfrm>
        </p:spPr>
        <p:txBody>
          <a:bodyPr>
            <a:normAutofit fontScale="90000"/>
          </a:bodyPr>
          <a:lstStyle/>
          <a:p>
            <a:r>
              <a:rPr lang="fr-BE" b="1" dirty="0">
                <a:solidFill>
                  <a:schemeClr val="accent2">
                    <a:lumMod val="75000"/>
                  </a:schemeClr>
                </a:solidFill>
              </a:rPr>
              <a:t>Pourquoi faut-il bannir l’éolien industriel en France ?</a:t>
            </a:r>
            <a:endParaRPr lang="fr-BE" b="1" dirty="0">
              <a:solidFill>
                <a:schemeClr val="accent2">
                  <a:lumMod val="75000"/>
                </a:schemeClr>
              </a:solidFill>
              <a:latin typeface="+mn-lt"/>
            </a:endParaRPr>
          </a:p>
        </p:txBody>
      </p:sp>
      <p:sp>
        <p:nvSpPr>
          <p:cNvPr id="3" name="Subtitle 2">
            <a:extLst>
              <a:ext uri="{FF2B5EF4-FFF2-40B4-BE49-F238E27FC236}">
                <a16:creationId xmlns:a16="http://schemas.microsoft.com/office/drawing/2014/main" id="{79CEBAEB-D58A-4FE4-BC09-622BDB221012}"/>
              </a:ext>
            </a:extLst>
          </p:cNvPr>
          <p:cNvSpPr>
            <a:spLocks noGrp="1"/>
          </p:cNvSpPr>
          <p:nvPr>
            <p:ph type="subTitle" idx="1"/>
          </p:nvPr>
        </p:nvSpPr>
        <p:spPr>
          <a:xfrm>
            <a:off x="480647" y="4038585"/>
            <a:ext cx="11333982" cy="2250616"/>
          </a:xfrm>
        </p:spPr>
        <p:txBody>
          <a:bodyPr>
            <a:normAutofit fontScale="70000" lnSpcReduction="20000"/>
          </a:bodyPr>
          <a:lstStyle/>
          <a:p>
            <a:pPr lvl="0" algn="l" eaLnBrk="0" fontAlgn="base" hangingPunct="0">
              <a:lnSpc>
                <a:spcPct val="100000"/>
              </a:lnSpc>
              <a:spcBef>
                <a:spcPct val="0"/>
              </a:spcBef>
              <a:spcAft>
                <a:spcPct val="0"/>
              </a:spcAft>
            </a:pPr>
            <a:r>
              <a:rPr lang="fr-FR" altLang="fr-FR" sz="4000" b="1" dirty="0">
                <a:latin typeface="Arial Black" panose="020B0604020202020204" pitchFamily="34" charset="0"/>
              </a:rPr>
              <a:t> </a:t>
            </a:r>
            <a:endParaRPr lang="fr-FR" altLang="fr-FR" sz="1800" dirty="0"/>
          </a:p>
          <a:p>
            <a:pPr lvl="0" algn="l" eaLnBrk="0" fontAlgn="base" hangingPunct="0">
              <a:lnSpc>
                <a:spcPct val="100000"/>
              </a:lnSpc>
              <a:spcBef>
                <a:spcPct val="0"/>
              </a:spcBef>
              <a:spcAft>
                <a:spcPct val="0"/>
              </a:spcAft>
            </a:pPr>
            <a:r>
              <a:rPr lang="fr-FR" altLang="fr-FR" dirty="0">
                <a:solidFill>
                  <a:srgbClr val="000000"/>
                </a:solidFill>
                <a:latin typeface="TimesNewRomanPSMT" panose="02020603050405020304" pitchFamily="18" charset="0"/>
              </a:rPr>
              <a:t>               </a:t>
            </a:r>
          </a:p>
          <a:p>
            <a:pPr lvl="0" algn="l" eaLnBrk="0" fontAlgn="base" hangingPunct="0">
              <a:lnSpc>
                <a:spcPct val="100000"/>
              </a:lnSpc>
              <a:spcBef>
                <a:spcPct val="0"/>
              </a:spcBef>
              <a:spcAft>
                <a:spcPct val="0"/>
              </a:spcAft>
            </a:pPr>
            <a:r>
              <a:rPr lang="fr-FR" altLang="fr-FR" sz="4000" b="1" dirty="0">
                <a:solidFill>
                  <a:srgbClr val="000000"/>
                </a:solidFill>
                <a:latin typeface="Arial Black" panose="020B0604020202020204" pitchFamily="34" charset="0"/>
              </a:rPr>
              <a:t>     ASSOCIATION</a:t>
            </a:r>
            <a:r>
              <a:rPr lang="fr-FR" altLang="fr-FR" sz="4000" dirty="0">
                <a:solidFill>
                  <a:srgbClr val="000000"/>
                </a:solidFill>
                <a:latin typeface="TimesNewRomanPSMT" panose="02020603050405020304" pitchFamily="18" charset="0"/>
              </a:rPr>
              <a:t>   </a:t>
            </a:r>
            <a:r>
              <a:rPr lang="fr-FR" altLang="fr-FR" sz="4000" b="1" dirty="0">
                <a:solidFill>
                  <a:srgbClr val="000000"/>
                </a:solidFill>
                <a:latin typeface="Arial Black" panose="020B0604020202020204" pitchFamily="34" charset="0"/>
              </a:rPr>
              <a:t>« COLLECTIF LE VENT   TOURNE »</a:t>
            </a:r>
            <a:r>
              <a:rPr lang="fr-FR" altLang="fr-FR" sz="4000" dirty="0">
                <a:solidFill>
                  <a:srgbClr val="000000"/>
                </a:solidFill>
                <a:latin typeface="TimesNewRomanPSMT" panose="02020603050405020304" pitchFamily="18" charset="0"/>
              </a:rPr>
              <a:t>   </a:t>
            </a:r>
            <a:endParaRPr lang="fr-FR" altLang="fr-FR" sz="1800" dirty="0"/>
          </a:p>
          <a:p>
            <a:pPr lvl="0" algn="l" eaLnBrk="0" fontAlgn="base" hangingPunct="0">
              <a:lnSpc>
                <a:spcPct val="100000"/>
              </a:lnSpc>
              <a:spcBef>
                <a:spcPct val="0"/>
              </a:spcBef>
              <a:spcAft>
                <a:spcPct val="0"/>
              </a:spcAft>
            </a:pPr>
            <a:r>
              <a:rPr lang="fr-FR" altLang="fr-FR" b="1" dirty="0">
                <a:solidFill>
                  <a:srgbClr val="000000"/>
                </a:solidFill>
                <a:latin typeface="Arial" panose="020B0604020202020204" pitchFamily="34" charset="0"/>
              </a:rPr>
              <a:t>      courriel :</a:t>
            </a:r>
            <a:r>
              <a:rPr lang="fr-FR" altLang="fr-FR" dirty="0">
                <a:solidFill>
                  <a:srgbClr val="000000"/>
                </a:solidFill>
                <a:latin typeface="Arial" panose="020B0604020202020204" pitchFamily="34" charset="0"/>
                <a:cs typeface="Arial" panose="020B0604020202020204" pitchFamily="34" charset="0"/>
              </a:rPr>
              <a:t>   </a:t>
            </a:r>
            <a:r>
              <a:rPr lang="fr-FR" altLang="fr-FR" b="1" dirty="0">
                <a:solidFill>
                  <a:srgbClr val="0000FF"/>
                </a:solidFill>
                <a:latin typeface="Arial" panose="020B0604020202020204" pitchFamily="34" charset="0"/>
                <a:cs typeface="Arial" panose="020B0604020202020204" pitchFamily="34" charset="0"/>
                <a:hlinkClick r:id="rId3"/>
              </a:rPr>
              <a:t>collectifleventtourne66@gmail.com</a:t>
            </a:r>
            <a:r>
              <a:rPr lang="fr-FR" altLang="fr-FR" b="1" dirty="0">
                <a:solidFill>
                  <a:srgbClr val="0000FF"/>
                </a:solidFill>
                <a:latin typeface="Arial" panose="020B0604020202020204" pitchFamily="34" charset="0"/>
                <a:cs typeface="Arial" panose="020B0604020202020204" pitchFamily="34" charset="0"/>
              </a:rPr>
              <a:t>            </a:t>
            </a:r>
            <a:r>
              <a:rPr lang="fr-FR" altLang="fr-FR" b="1" dirty="0">
                <a:solidFill>
                  <a:srgbClr val="000000"/>
                </a:solidFill>
                <a:latin typeface="Arial Black" panose="020B0604020202020204" pitchFamily="34" charset="0"/>
              </a:rPr>
              <a:t>Tél :   06 03 38 77 60</a:t>
            </a:r>
            <a:r>
              <a:rPr lang="fr-FR" altLang="fr-FR" dirty="0">
                <a:solidFill>
                  <a:srgbClr val="000000"/>
                </a:solidFill>
                <a:latin typeface="TimesNewRomanPSMT" panose="02020603050405020304" pitchFamily="18" charset="0"/>
              </a:rPr>
              <a:t>  </a:t>
            </a:r>
            <a:r>
              <a:rPr lang="fr-FR" altLang="fr-FR" sz="3200" b="1" dirty="0">
                <a:solidFill>
                  <a:srgbClr val="000000"/>
                </a:solidFill>
                <a:latin typeface="Arial Black" panose="020B0604020202020204" pitchFamily="34" charset="0"/>
              </a:rPr>
              <a:t>/ </a:t>
            </a:r>
            <a:r>
              <a:rPr lang="fr-FR" altLang="fr-FR" sz="2500" b="1" dirty="0">
                <a:solidFill>
                  <a:srgbClr val="000000"/>
                </a:solidFill>
                <a:latin typeface="Arial Black" panose="020B0604020202020204" pitchFamily="34" charset="0"/>
              </a:rPr>
              <a:t>06 89 22 54 61</a:t>
            </a:r>
            <a:r>
              <a:rPr lang="fr-FR" altLang="fr-FR" sz="2500" dirty="0">
                <a:solidFill>
                  <a:srgbClr val="000000"/>
                </a:solidFill>
                <a:latin typeface="TimesNewRomanPSMT" panose="02020603050405020304" pitchFamily="18" charset="0"/>
              </a:rPr>
              <a:t>  </a:t>
            </a:r>
          </a:p>
          <a:p>
            <a:pPr lvl="0" algn="l" eaLnBrk="0" fontAlgn="base" hangingPunct="0">
              <a:lnSpc>
                <a:spcPct val="100000"/>
              </a:lnSpc>
              <a:spcBef>
                <a:spcPct val="0"/>
              </a:spcBef>
              <a:spcAft>
                <a:spcPct val="0"/>
              </a:spcAft>
            </a:pPr>
            <a:r>
              <a:rPr lang="fr-FR" altLang="fr-FR" b="1" dirty="0">
                <a:solidFill>
                  <a:srgbClr val="000000"/>
                </a:solidFill>
                <a:latin typeface="Arial" panose="020B0604020202020204" pitchFamily="34" charset="0"/>
                <a:cs typeface="Arial" panose="020B0604020202020204" pitchFamily="34" charset="0"/>
              </a:rPr>
              <a:t>                                                    Adresse : 6 rue de la République   66 000 PERPIGNAN</a:t>
            </a:r>
            <a:r>
              <a:rPr lang="fr-FR" altLang="fr-FR" dirty="0">
                <a:solidFill>
                  <a:srgbClr val="000000"/>
                </a:solidFill>
                <a:latin typeface="TimesNewRomanPSMT" panose="02020603050405020304" pitchFamily="18" charset="0"/>
              </a:rPr>
              <a:t>   </a:t>
            </a:r>
            <a:br>
              <a:rPr lang="fr-FR" altLang="fr-FR" dirty="0">
                <a:solidFill>
                  <a:srgbClr val="000000"/>
                </a:solidFill>
                <a:latin typeface="TimesNewRomanPSMT" panose="02020603050405020304" pitchFamily="18" charset="0"/>
              </a:rPr>
            </a:br>
            <a:r>
              <a:rPr lang="fr-FR" altLang="fr-FR" dirty="0">
                <a:solidFill>
                  <a:srgbClr val="000000"/>
                </a:solidFill>
                <a:latin typeface="TimesNewRomanPSMT" panose="02020603050405020304" pitchFamily="18" charset="0"/>
              </a:rPr>
              <a:t>                                                       </a:t>
            </a:r>
            <a:r>
              <a:rPr lang="fr-FR" altLang="fr-FR" b="1" dirty="0">
                <a:solidFill>
                  <a:srgbClr val="000000"/>
                </a:solidFill>
                <a:latin typeface="Arial" panose="020B0604020202020204" pitchFamily="34" charset="0"/>
                <a:cs typeface="Arial" panose="020B0604020202020204" pitchFamily="34" charset="0"/>
              </a:rPr>
              <a:t>Site internet : </a:t>
            </a:r>
            <a:r>
              <a:rPr lang="fr-FR" altLang="fr-FR" b="1" dirty="0">
                <a:solidFill>
                  <a:srgbClr val="0000FF"/>
                </a:solidFill>
                <a:latin typeface="Arial" panose="020B0604020202020204" pitchFamily="34" charset="0"/>
                <a:cs typeface="Arial" panose="020B0604020202020204" pitchFamily="34" charset="0"/>
                <a:hlinkClick r:id="rId4"/>
              </a:rPr>
              <a:t>https://adoizon.wixsite.com/le-vent-tourne</a:t>
            </a:r>
            <a:r>
              <a:rPr lang="fr-FR" altLang="fr-FR" b="1" u="sng" dirty="0">
                <a:solidFill>
                  <a:srgbClr val="0000FF"/>
                </a:solidFill>
                <a:latin typeface="Arial" panose="020B0604020202020204" pitchFamily="34" charset="0"/>
                <a:cs typeface="Arial" panose="020B0604020202020204" pitchFamily="34" charset="0"/>
              </a:rPr>
              <a:t> </a:t>
            </a:r>
            <a:r>
              <a:rPr lang="fr-FR" altLang="fr-FR" dirty="0">
                <a:solidFill>
                  <a:srgbClr val="006FBF"/>
                </a:solidFill>
                <a:latin typeface="Arial" panose="020B0604020202020204" pitchFamily="34" charset="0"/>
                <a:cs typeface="Arial" panose="020B0604020202020204" pitchFamily="34" charset="0"/>
              </a:rPr>
              <a:t> </a:t>
            </a:r>
          </a:p>
          <a:p>
            <a:pPr lvl="0" algn="l" eaLnBrk="0" fontAlgn="base" hangingPunct="0">
              <a:lnSpc>
                <a:spcPct val="100000"/>
              </a:lnSpc>
              <a:spcBef>
                <a:spcPct val="0"/>
              </a:spcBef>
              <a:spcAft>
                <a:spcPct val="0"/>
              </a:spcAft>
            </a:pPr>
            <a:r>
              <a:rPr lang="fr-FR" altLang="fr-FR" b="1" dirty="0">
                <a:solidFill>
                  <a:srgbClr val="000000"/>
                </a:solidFill>
                <a:latin typeface="Arial" panose="020B0604020202020204" pitchFamily="34" charset="0"/>
                <a:cs typeface="Arial" panose="020B0604020202020204" pitchFamily="34" charset="0"/>
              </a:rPr>
              <a:t>                                            Facebook :</a:t>
            </a:r>
            <a:r>
              <a:rPr lang="fr-FR" altLang="fr-FR" dirty="0">
                <a:solidFill>
                  <a:srgbClr val="000000"/>
                </a:solidFill>
                <a:latin typeface="TimesNewRomanPSMT" panose="02020603050405020304" pitchFamily="18" charset="0"/>
              </a:rPr>
              <a:t> </a:t>
            </a:r>
            <a:r>
              <a:rPr lang="fr-FR" altLang="fr-FR" b="1" dirty="0">
                <a:solidFill>
                  <a:srgbClr val="0000FF"/>
                </a:solidFill>
                <a:latin typeface="Arial" panose="020B0604020202020204" pitchFamily="34" charset="0"/>
                <a:cs typeface="Arial" panose="020B0604020202020204" pitchFamily="34" charset="0"/>
                <a:hlinkClick r:id="rId5"/>
              </a:rPr>
              <a:t>https://www.facebook.com/collectifleventtourne66/</a:t>
            </a:r>
            <a:r>
              <a:rPr lang="fr-FR" altLang="fr-FR" dirty="0">
                <a:solidFill>
                  <a:srgbClr val="000000"/>
                </a:solidFill>
                <a:latin typeface="TimesNewRomanPSMT" panose="02020603050405020304" pitchFamily="18" charset="0"/>
              </a:rPr>
              <a:t>   </a:t>
            </a:r>
            <a:r>
              <a:rPr lang="fr-FR" altLang="fr-FR" b="1" dirty="0">
                <a:solidFill>
                  <a:srgbClr val="000000"/>
                </a:solidFill>
                <a:latin typeface="Arial" panose="020B0604020202020204" pitchFamily="34" charset="0"/>
                <a:cs typeface="Arial" panose="020B0604020202020204" pitchFamily="34" charset="0"/>
              </a:rPr>
              <a:t> </a:t>
            </a:r>
            <a:r>
              <a:rPr lang="fr-FR" altLang="fr-FR" dirty="0">
                <a:solidFill>
                  <a:srgbClr val="000000"/>
                </a:solidFill>
                <a:latin typeface="TimesNewRomanPSMT" panose="02020603050405020304" pitchFamily="18" charset="0"/>
              </a:rPr>
              <a:t> </a:t>
            </a:r>
          </a:p>
          <a:p>
            <a:pPr lvl="0" algn="l" eaLnBrk="0" fontAlgn="base" hangingPunct="0">
              <a:lnSpc>
                <a:spcPct val="100000"/>
              </a:lnSpc>
              <a:spcBef>
                <a:spcPct val="0"/>
              </a:spcBef>
              <a:spcAft>
                <a:spcPct val="0"/>
              </a:spcAft>
            </a:pPr>
            <a:r>
              <a:rPr lang="fr-FR" altLang="fr-FR" b="1" dirty="0">
                <a:solidFill>
                  <a:srgbClr val="000000"/>
                </a:solidFill>
                <a:latin typeface="Arial" panose="020B0604020202020204" pitchFamily="34" charset="0"/>
                <a:cs typeface="Arial" panose="020B0604020202020204" pitchFamily="34" charset="0"/>
              </a:rPr>
              <a:t>                                                               Désinscription :</a:t>
            </a:r>
            <a:r>
              <a:rPr lang="fr-FR" altLang="fr-FR" dirty="0">
                <a:solidFill>
                  <a:srgbClr val="000000"/>
                </a:solidFill>
                <a:latin typeface="Arial" panose="020B0604020202020204" pitchFamily="34" charset="0"/>
                <a:cs typeface="Arial" panose="020B0604020202020204" pitchFamily="34" charset="0"/>
              </a:rPr>
              <a:t> </a:t>
            </a:r>
            <a:r>
              <a:rPr lang="fr-FR" altLang="fr-FR" b="1" u="sng" dirty="0">
                <a:solidFill>
                  <a:srgbClr val="0432FF"/>
                </a:solidFill>
                <a:latin typeface="Arial" panose="020B0604020202020204" pitchFamily="34" charset="0"/>
                <a:cs typeface="Arial" panose="020B0604020202020204" pitchFamily="34" charset="0"/>
                <a:hlinkClick r:id="rId6"/>
              </a:rPr>
              <a:t>a.doizon@wanadoo.fr</a:t>
            </a:r>
            <a:endParaRPr lang="fr-FR" altLang="fr-FR" sz="1800" dirty="0"/>
          </a:p>
          <a:p>
            <a:endParaRPr lang="fr-BE" sz="2300" dirty="0">
              <a:solidFill>
                <a:schemeClr val="tx2"/>
              </a:solidFill>
            </a:endParaRPr>
          </a:p>
          <a:p>
            <a:endParaRPr lang="fr-BE" dirty="0">
              <a:solidFill>
                <a:schemeClr val="tx2"/>
              </a:solidFill>
            </a:endParaRPr>
          </a:p>
        </p:txBody>
      </p:sp>
      <p:sp>
        <p:nvSpPr>
          <p:cNvPr id="4" name="Rectangle 3">
            <a:extLst>
              <a:ext uri="{FF2B5EF4-FFF2-40B4-BE49-F238E27FC236}">
                <a16:creationId xmlns:a16="http://schemas.microsoft.com/office/drawing/2014/main" id="{1CC49E6F-3CA6-4749-AC7B-EDCDA0F6C586}"/>
              </a:ext>
            </a:extLst>
          </p:cNvPr>
          <p:cNvSpPr/>
          <p:nvPr/>
        </p:nvSpPr>
        <p:spPr>
          <a:xfrm>
            <a:off x="338203" y="568799"/>
            <a:ext cx="11476426" cy="830997"/>
          </a:xfrm>
          <a:prstGeom prst="rect">
            <a:avLst/>
          </a:prstGeom>
          <a:solidFill>
            <a:srgbClr val="548235"/>
          </a:solidFill>
          <a:ln>
            <a:solidFill>
              <a:schemeClr val="accent1"/>
            </a:solidFill>
          </a:ln>
        </p:spPr>
        <p:txBody>
          <a:bodyPr wrap="square">
            <a:spAutoFit/>
          </a:bodyPr>
          <a:lstStyle/>
          <a:p>
            <a:pPr algn="ctr"/>
            <a:r>
              <a:rPr lang="fr-BE" sz="2400" i="1" dirty="0">
                <a:solidFill>
                  <a:schemeClr val="bg1"/>
                </a:solidFill>
              </a:rPr>
              <a:t>Cette présentation vise à montrer notre opposition et nos revendications face à l’éolien industriel et nos propositions d’autres énergies renouvelables utiles, efficaces et vertueuses</a:t>
            </a:r>
          </a:p>
        </p:txBody>
      </p:sp>
      <p:sp>
        <p:nvSpPr>
          <p:cNvPr id="5" name="Rectangle 1">
            <a:extLst>
              <a:ext uri="{FF2B5EF4-FFF2-40B4-BE49-F238E27FC236}">
                <a16:creationId xmlns:a16="http://schemas.microsoft.com/office/drawing/2014/main" id="{B36EF641-CE89-EB49-9C2A-77D851A8009D}"/>
              </a:ext>
            </a:extLst>
          </p:cNvPr>
          <p:cNvSpPr>
            <a:spLocks noChangeArrowheads="1"/>
          </p:cNvSpPr>
          <p:nvPr/>
        </p:nvSpPr>
        <p:spPr bwMode="auto">
          <a:xfrm>
            <a:off x="0" y="-400109"/>
            <a:ext cx="377026"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Arial" panose="020B0604020202020204" pitchFamily="34" charset="0"/>
              </a:rPr>
              <a:t>  </a:t>
            </a:r>
            <a:endParaRPr kumimoji="0" lang="fr-FR" altLang="fr-FR" sz="19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chemeClr val="tx1"/>
                </a:solidFill>
                <a:effectLst/>
                <a:latin typeface="TimesNewRomanPSMT" panose="02020603050405020304" pitchFamily="18" charset="0"/>
              </a:rPr>
              <a:t>      </a:t>
            </a:r>
            <a:br>
              <a:rPr kumimoji="0" lang="fr-FR" altLang="fr-FR" sz="1800" b="0" i="0" u="none" strike="noStrike" cap="none" normalizeH="0" baseline="0" dirty="0">
                <a:ln>
                  <a:noFill/>
                </a:ln>
                <a:solidFill>
                  <a:schemeClr val="tx1"/>
                </a:solidFill>
                <a:effectLst/>
                <a:latin typeface="Arial" panose="020B0604020202020204" pitchFamily="34" charset="0"/>
              </a:rPr>
            </a:b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6" name="AutoShape 2" descr="GraphiqueCollé-3.png">
            <a:extLst>
              <a:ext uri="{FF2B5EF4-FFF2-40B4-BE49-F238E27FC236}">
                <a16:creationId xmlns:a16="http://schemas.microsoft.com/office/drawing/2014/main" id="{40F62AF8-3EAE-F444-84B9-623C16BF0309}"/>
              </a:ext>
            </a:extLst>
          </p:cNvPr>
          <p:cNvSpPr>
            <a:spLocks noChangeAspect="1" noChangeArrowheads="1"/>
          </p:cNvSpPr>
          <p:nvPr/>
        </p:nvSpPr>
        <p:spPr bwMode="auto">
          <a:xfrm>
            <a:off x="92075" y="-8604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319702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7DAB6-3AF9-403B-B2A8-2798F3CAB16A}"/>
              </a:ext>
            </a:extLst>
          </p:cNvPr>
          <p:cNvSpPr>
            <a:spLocks noGrp="1"/>
          </p:cNvSpPr>
          <p:nvPr>
            <p:ph type="title"/>
          </p:nvPr>
        </p:nvSpPr>
        <p:spPr>
          <a:xfrm>
            <a:off x="341931" y="243016"/>
            <a:ext cx="11625675" cy="639216"/>
          </a:xfrm>
          <a:solidFill>
            <a:srgbClr val="548235"/>
          </a:solidFill>
        </p:spPr>
        <p:txBody>
          <a:bodyPr>
            <a:normAutofit fontScale="90000"/>
          </a:bodyPr>
          <a:lstStyle/>
          <a:p>
            <a:pPr algn="ctr"/>
            <a:r>
              <a:rPr lang="fr-BE" sz="2800" b="1" cap="all" dirty="0">
                <a:solidFill>
                  <a:schemeClr val="bg1"/>
                </a:solidFill>
                <a:latin typeface="Aharoni" panose="02010803020104030203" pitchFamily="2" charset="-79"/>
                <a:cs typeface="Aharoni" panose="02010803020104030203" pitchFamily="2" charset="-79"/>
              </a:rPr>
              <a:t>LES impacts dévastateurs ET INCONVENIENTS  des éoliennes</a:t>
            </a:r>
            <a:r>
              <a:rPr lang="fr-BE" sz="2800" b="1" cap="all" dirty="0">
                <a:solidFill>
                  <a:schemeClr val="bg1"/>
                </a:solidFill>
              </a:rPr>
              <a:t>…</a:t>
            </a:r>
            <a:endParaRPr lang="fr-BE" sz="2800" b="1" dirty="0">
              <a:solidFill>
                <a:schemeClr val="bg1"/>
              </a:solidFill>
              <a:latin typeface="+mn-lt"/>
            </a:endParaRPr>
          </a:p>
        </p:txBody>
      </p:sp>
      <p:sp>
        <p:nvSpPr>
          <p:cNvPr id="5" name="Content Placeholder 4">
            <a:extLst>
              <a:ext uri="{FF2B5EF4-FFF2-40B4-BE49-F238E27FC236}">
                <a16:creationId xmlns:a16="http://schemas.microsoft.com/office/drawing/2014/main" id="{E8428D53-30DA-4D25-82CB-DDD7BB3C8E10}"/>
              </a:ext>
            </a:extLst>
          </p:cNvPr>
          <p:cNvSpPr>
            <a:spLocks noGrp="1"/>
          </p:cNvSpPr>
          <p:nvPr>
            <p:ph sz="half" idx="1"/>
          </p:nvPr>
        </p:nvSpPr>
        <p:spPr>
          <a:xfrm>
            <a:off x="366355" y="1004342"/>
            <a:ext cx="5653445" cy="5723916"/>
          </a:xfrm>
          <a:ln>
            <a:solidFill>
              <a:schemeClr val="accent6">
                <a:lumMod val="50000"/>
              </a:schemeClr>
            </a:solidFill>
          </a:ln>
        </p:spPr>
        <p:txBody>
          <a:bodyPr>
            <a:normAutofit fontScale="25000" lnSpcReduction="20000"/>
          </a:bodyPr>
          <a:lstStyle/>
          <a:p>
            <a:r>
              <a:rPr lang="fr-BE" sz="11200" b="1" dirty="0">
                <a:solidFill>
                  <a:srgbClr val="D36113"/>
                </a:solidFill>
              </a:rPr>
              <a:t>I - Atteinte aux Paysages et au patrimoine architectural bâti</a:t>
            </a:r>
          </a:p>
          <a:p>
            <a:endParaRPr lang="fr-BE" sz="7200" dirty="0">
              <a:solidFill>
                <a:srgbClr val="D36113"/>
              </a:solidFill>
            </a:endParaRPr>
          </a:p>
          <a:p>
            <a:r>
              <a:rPr lang="fr-BE" sz="11200" b="1" dirty="0">
                <a:solidFill>
                  <a:srgbClr val="548235"/>
                </a:solidFill>
              </a:rPr>
              <a:t>II – Atteinte à la biodiversité</a:t>
            </a:r>
            <a:endParaRPr lang="fr-BE" sz="11200" i="1" dirty="0">
              <a:solidFill>
                <a:srgbClr val="548235"/>
              </a:solidFill>
            </a:endParaRPr>
          </a:p>
          <a:p>
            <a:endParaRPr lang="fr-BE" sz="7200" dirty="0">
              <a:solidFill>
                <a:srgbClr val="D36113"/>
              </a:solidFill>
            </a:endParaRPr>
          </a:p>
          <a:p>
            <a:r>
              <a:rPr lang="fr-BE" sz="11200" b="1" dirty="0">
                <a:solidFill>
                  <a:srgbClr val="D36113"/>
                </a:solidFill>
              </a:rPr>
              <a:t>III - Intermittence et  empreinte carbone induite </a:t>
            </a:r>
          </a:p>
          <a:p>
            <a:endParaRPr lang="fr-BE" sz="7200" dirty="0">
              <a:solidFill>
                <a:srgbClr val="D36113"/>
              </a:solidFill>
            </a:endParaRPr>
          </a:p>
          <a:p>
            <a:r>
              <a:rPr lang="fr-BE" sz="11200" b="1" dirty="0">
                <a:solidFill>
                  <a:srgbClr val="548235"/>
                </a:solidFill>
              </a:rPr>
              <a:t>IV - Coût  de l’éolien</a:t>
            </a:r>
          </a:p>
          <a:p>
            <a:endParaRPr lang="fr-BE" sz="7200" b="1" dirty="0">
              <a:solidFill>
                <a:srgbClr val="D36113"/>
              </a:solidFill>
            </a:endParaRPr>
          </a:p>
          <a:p>
            <a:r>
              <a:rPr lang="fr-BE" sz="11200" b="1" dirty="0">
                <a:solidFill>
                  <a:srgbClr val="D36113"/>
                </a:solidFill>
              </a:rPr>
              <a:t>V - Efficacité énergétique</a:t>
            </a:r>
          </a:p>
          <a:p>
            <a:endParaRPr lang="fr-BE" sz="7200" b="1" dirty="0">
              <a:solidFill>
                <a:srgbClr val="D36113"/>
              </a:solidFill>
            </a:endParaRPr>
          </a:p>
          <a:p>
            <a:r>
              <a:rPr lang="fr-BE" sz="11200" b="1" dirty="0">
                <a:solidFill>
                  <a:srgbClr val="548235"/>
                </a:solidFill>
              </a:rPr>
              <a:t>VI - Occupation du sol </a:t>
            </a:r>
          </a:p>
          <a:p>
            <a:endParaRPr lang="fr-BE" sz="7200" b="1" dirty="0">
              <a:solidFill>
                <a:srgbClr val="D36113"/>
              </a:solidFill>
            </a:endParaRPr>
          </a:p>
          <a:p>
            <a:r>
              <a:rPr lang="fr-BE" sz="11200" b="1" dirty="0">
                <a:solidFill>
                  <a:srgbClr val="D36113"/>
                </a:solidFill>
              </a:rPr>
              <a:t>VII </a:t>
            </a:r>
            <a:r>
              <a:rPr lang="fr-FR" sz="11200" b="1" dirty="0">
                <a:solidFill>
                  <a:srgbClr val="D36113"/>
                </a:solidFill>
              </a:rPr>
              <a:t>–</a:t>
            </a:r>
            <a:r>
              <a:rPr lang="fr-BE" sz="11200" b="1" dirty="0">
                <a:solidFill>
                  <a:srgbClr val="D36113"/>
                </a:solidFill>
              </a:rPr>
              <a:t> Acoustique</a:t>
            </a:r>
          </a:p>
          <a:p>
            <a:endParaRPr lang="fr-BE" sz="9600" b="1" dirty="0">
              <a:solidFill>
                <a:srgbClr val="0070C0"/>
              </a:solidFill>
            </a:endParaRPr>
          </a:p>
          <a:p>
            <a:endParaRPr lang="fr-BE" sz="9600" dirty="0"/>
          </a:p>
          <a:p>
            <a:pPr lvl="1"/>
            <a:endParaRPr lang="fr-BE" sz="9600" dirty="0"/>
          </a:p>
          <a:p>
            <a:endParaRPr lang="fr-BE" i="1" dirty="0"/>
          </a:p>
        </p:txBody>
      </p:sp>
      <p:sp>
        <p:nvSpPr>
          <p:cNvPr id="6" name="Content Placeholder 5">
            <a:extLst>
              <a:ext uri="{FF2B5EF4-FFF2-40B4-BE49-F238E27FC236}">
                <a16:creationId xmlns:a16="http://schemas.microsoft.com/office/drawing/2014/main" id="{70D4B378-BF2E-459D-AE48-D0492CF73165}"/>
              </a:ext>
            </a:extLst>
          </p:cNvPr>
          <p:cNvSpPr>
            <a:spLocks noGrp="1"/>
          </p:cNvSpPr>
          <p:nvPr>
            <p:ph sz="half" idx="2"/>
          </p:nvPr>
        </p:nvSpPr>
        <p:spPr>
          <a:xfrm>
            <a:off x="6350001" y="1004342"/>
            <a:ext cx="5175250" cy="5610642"/>
          </a:xfrm>
          <a:ln>
            <a:solidFill>
              <a:srgbClr val="385723"/>
            </a:solidFill>
          </a:ln>
        </p:spPr>
        <p:txBody>
          <a:bodyPr>
            <a:noAutofit/>
          </a:bodyPr>
          <a:lstStyle/>
          <a:p>
            <a:r>
              <a:rPr lang="fr-BE" b="1" dirty="0">
                <a:solidFill>
                  <a:srgbClr val="D36113"/>
                </a:solidFill>
              </a:rPr>
              <a:t>VIII- Les éoliennes écologiques ?</a:t>
            </a:r>
          </a:p>
          <a:p>
            <a:pPr lvl="1"/>
            <a:endParaRPr lang="fr-BE" sz="1800" b="1" dirty="0">
              <a:solidFill>
                <a:srgbClr val="5F943E"/>
              </a:solidFill>
            </a:endParaRPr>
          </a:p>
          <a:p>
            <a:r>
              <a:rPr lang="fr-BE" b="1" dirty="0">
                <a:solidFill>
                  <a:srgbClr val="548235"/>
                </a:solidFill>
              </a:rPr>
              <a:t>IX -  Zizanie dans les villages</a:t>
            </a:r>
          </a:p>
          <a:p>
            <a:endParaRPr lang="fr-BE" sz="1800" b="1" dirty="0">
              <a:solidFill>
                <a:srgbClr val="5F943E"/>
              </a:solidFill>
            </a:endParaRPr>
          </a:p>
          <a:p>
            <a:r>
              <a:rPr lang="fr-BE" b="1" dirty="0">
                <a:solidFill>
                  <a:srgbClr val="D36113"/>
                </a:solidFill>
              </a:rPr>
              <a:t>X -  Décote immobilière</a:t>
            </a:r>
          </a:p>
          <a:p>
            <a:endParaRPr lang="fr-BE" sz="1800" b="1" dirty="0">
              <a:solidFill>
                <a:srgbClr val="5F943E"/>
              </a:solidFill>
            </a:endParaRPr>
          </a:p>
          <a:p>
            <a:r>
              <a:rPr lang="fr-BE" b="1" dirty="0">
                <a:solidFill>
                  <a:srgbClr val="548235"/>
                </a:solidFill>
              </a:rPr>
              <a:t>XI - Impact touristique</a:t>
            </a:r>
          </a:p>
          <a:p>
            <a:endParaRPr lang="fr-BE" sz="1800" b="1" dirty="0">
              <a:solidFill>
                <a:srgbClr val="5F943E"/>
              </a:solidFill>
            </a:endParaRPr>
          </a:p>
          <a:p>
            <a:r>
              <a:rPr lang="fr-BE" b="1" dirty="0">
                <a:solidFill>
                  <a:srgbClr val="D36113"/>
                </a:solidFill>
              </a:rPr>
              <a:t>XII - Perte d’emplois locaux</a:t>
            </a:r>
          </a:p>
          <a:p>
            <a:endParaRPr lang="fr-BE" sz="1800" b="1" dirty="0">
              <a:solidFill>
                <a:srgbClr val="5F943E"/>
              </a:solidFill>
            </a:endParaRPr>
          </a:p>
          <a:p>
            <a:r>
              <a:rPr lang="fr-BE" b="1" dirty="0">
                <a:solidFill>
                  <a:srgbClr val="548235"/>
                </a:solidFill>
              </a:rPr>
              <a:t>XIII </a:t>
            </a:r>
            <a:r>
              <a:rPr lang="fr-FR" b="1" dirty="0">
                <a:solidFill>
                  <a:srgbClr val="548235"/>
                </a:solidFill>
              </a:rPr>
              <a:t>– </a:t>
            </a:r>
            <a:r>
              <a:rPr lang="fr-BE" b="1" dirty="0">
                <a:solidFill>
                  <a:srgbClr val="548235"/>
                </a:solidFill>
              </a:rPr>
              <a:t>Pratiques douteuses</a:t>
            </a:r>
          </a:p>
        </p:txBody>
      </p:sp>
    </p:spTree>
    <p:extLst>
      <p:ext uri="{BB962C8B-B14F-4D97-AF65-F5344CB8AC3E}">
        <p14:creationId xmlns:p14="http://schemas.microsoft.com/office/powerpoint/2010/main" val="2992057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EBF1882-A82C-3341-B281-7C7DB962A5CE}"/>
              </a:ext>
            </a:extLst>
          </p:cNvPr>
          <p:cNvSpPr txBox="1"/>
          <p:nvPr/>
        </p:nvSpPr>
        <p:spPr>
          <a:xfrm>
            <a:off x="1271333" y="379342"/>
            <a:ext cx="9698181" cy="1754326"/>
          </a:xfrm>
          <a:prstGeom prst="rect">
            <a:avLst/>
          </a:prstGeom>
          <a:solidFill>
            <a:srgbClr val="548235"/>
          </a:solidFill>
        </p:spPr>
        <p:txBody>
          <a:bodyPr wrap="square" rtlCol="0">
            <a:spAutoFit/>
          </a:bodyPr>
          <a:lstStyle/>
          <a:p>
            <a:pPr algn="ctr"/>
            <a:r>
              <a:rPr lang="fr-FR" sz="4000" b="1" dirty="0">
                <a:solidFill>
                  <a:schemeClr val="bg1"/>
                </a:solidFill>
              </a:rPr>
              <a:t>I - DES PAYSAGES  DÉVASTÉS : </a:t>
            </a:r>
          </a:p>
          <a:p>
            <a:r>
              <a:rPr lang="fr-FR" sz="2800" b="1" dirty="0">
                <a:solidFill>
                  <a:schemeClr val="bg1"/>
                </a:solidFill>
              </a:rPr>
              <a:t>      PO : Aux pieds du CANIGOU, sur les crêtes des Corbières…</a:t>
            </a:r>
          </a:p>
          <a:p>
            <a:pPr algn="ctr"/>
            <a:r>
              <a:rPr lang="fr-FR" sz="4000" b="1" dirty="0">
                <a:solidFill>
                  <a:schemeClr val="bg1"/>
                </a:solidFill>
              </a:rPr>
              <a:t>COMMENT NE PAS Y ÊTRE SENSIBLE ?</a:t>
            </a:r>
          </a:p>
        </p:txBody>
      </p:sp>
      <p:pic>
        <p:nvPicPr>
          <p:cNvPr id="4" name="Picture 6">
            <a:extLst>
              <a:ext uri="{FF2B5EF4-FFF2-40B4-BE49-F238E27FC236}">
                <a16:creationId xmlns:a16="http://schemas.microsoft.com/office/drawing/2014/main" id="{1DF6822C-75B3-4DE9-89B4-95D8DE73A1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69053" y="2403315"/>
            <a:ext cx="6458491" cy="4305660"/>
          </a:xfrm>
          <a:prstGeom prst="rect">
            <a:avLst/>
          </a:prstGeom>
        </p:spPr>
      </p:pic>
    </p:spTree>
    <p:extLst>
      <p:ext uri="{BB962C8B-B14F-4D97-AF65-F5344CB8AC3E}">
        <p14:creationId xmlns:p14="http://schemas.microsoft.com/office/powerpoint/2010/main" val="3959549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D35C814-5B45-FA40-8C48-F6ACCB1AA749}"/>
              </a:ext>
            </a:extLst>
          </p:cNvPr>
          <p:cNvSpPr txBox="1"/>
          <p:nvPr/>
        </p:nvSpPr>
        <p:spPr>
          <a:xfrm flipH="1">
            <a:off x="3346384" y="1828801"/>
            <a:ext cx="5534144" cy="369332"/>
          </a:xfrm>
          <a:prstGeom prst="rect">
            <a:avLst/>
          </a:prstGeom>
          <a:noFill/>
        </p:spPr>
        <p:txBody>
          <a:bodyPr wrap="square" rtlCol="0">
            <a:spAutoFit/>
          </a:bodyPr>
          <a:lstStyle/>
          <a:p>
            <a:r>
              <a:rPr lang="fr-FR" dirty="0"/>
              <a:t>Vos paysages emblématiques. :  : photos</a:t>
            </a:r>
          </a:p>
        </p:txBody>
      </p:sp>
      <p:pic>
        <p:nvPicPr>
          <p:cNvPr id="5" name="Image 4">
            <a:extLst>
              <a:ext uri="{FF2B5EF4-FFF2-40B4-BE49-F238E27FC236}">
                <a16:creationId xmlns:a16="http://schemas.microsoft.com/office/drawing/2014/main" id="{538EDC72-2688-CB41-A1F5-E422561BE2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984" y="200377"/>
            <a:ext cx="11254154" cy="6328093"/>
          </a:xfrm>
          <a:prstGeom prst="rect">
            <a:avLst/>
          </a:prstGeom>
        </p:spPr>
      </p:pic>
    </p:spTree>
    <p:extLst>
      <p:ext uri="{BB962C8B-B14F-4D97-AF65-F5344CB8AC3E}">
        <p14:creationId xmlns:p14="http://schemas.microsoft.com/office/powerpoint/2010/main" val="117522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F4454A-DE1B-47E8-B0D4-579487CC4FA4}"/>
              </a:ext>
            </a:extLst>
          </p:cNvPr>
          <p:cNvPicPr>
            <a:picLocks noChangeAspect="1"/>
          </p:cNvPicPr>
          <p:nvPr/>
        </p:nvPicPr>
        <p:blipFill>
          <a:blip r:embed="rId2"/>
          <a:stretch>
            <a:fillRect/>
          </a:stretch>
        </p:blipFill>
        <p:spPr>
          <a:xfrm>
            <a:off x="7440235" y="3880408"/>
            <a:ext cx="4258711" cy="2781449"/>
          </a:xfrm>
          <a:prstGeom prst="rect">
            <a:avLst/>
          </a:prstGeom>
        </p:spPr>
      </p:pic>
      <p:pic>
        <p:nvPicPr>
          <p:cNvPr id="5" name="Picture 4">
            <a:extLst>
              <a:ext uri="{FF2B5EF4-FFF2-40B4-BE49-F238E27FC236}">
                <a16:creationId xmlns:a16="http://schemas.microsoft.com/office/drawing/2014/main" id="{8646CE5F-F21D-4C99-978F-7A4E3EFEBE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41623" y="265134"/>
            <a:ext cx="4671911" cy="3503934"/>
          </a:xfrm>
          <a:prstGeom prst="rect">
            <a:avLst/>
          </a:prstGeom>
        </p:spPr>
      </p:pic>
      <p:sp>
        <p:nvSpPr>
          <p:cNvPr id="6" name="TextBox 5">
            <a:extLst>
              <a:ext uri="{FF2B5EF4-FFF2-40B4-BE49-F238E27FC236}">
                <a16:creationId xmlns:a16="http://schemas.microsoft.com/office/drawing/2014/main" id="{4AFBD6CD-A10A-4D5D-BBDD-4A12CE6B7AFC}"/>
              </a:ext>
            </a:extLst>
          </p:cNvPr>
          <p:cNvSpPr txBox="1"/>
          <p:nvPr/>
        </p:nvSpPr>
        <p:spPr>
          <a:xfrm>
            <a:off x="405609" y="345329"/>
            <a:ext cx="5346170" cy="1200329"/>
          </a:xfrm>
          <a:prstGeom prst="rect">
            <a:avLst/>
          </a:prstGeom>
          <a:solidFill>
            <a:srgbClr val="548235"/>
          </a:solidFill>
        </p:spPr>
        <p:txBody>
          <a:bodyPr wrap="square" rtlCol="0">
            <a:spAutoFit/>
          </a:bodyPr>
          <a:lstStyle/>
          <a:p>
            <a:r>
              <a:rPr lang="fr-BE" sz="3600" b="1" dirty="0">
                <a:solidFill>
                  <a:srgbClr val="FFFFFF"/>
                </a:solidFill>
              </a:rPr>
              <a:t>Paysages défigurés, même dans des sites </a:t>
            </a:r>
            <a:r>
              <a:rPr lang="fr-BE" sz="3600" b="1" dirty="0" err="1">
                <a:solidFill>
                  <a:srgbClr val="FFFFFF"/>
                </a:solidFill>
              </a:rPr>
              <a:t>Natura</a:t>
            </a:r>
            <a:r>
              <a:rPr lang="fr-BE" sz="3600" b="1" dirty="0">
                <a:solidFill>
                  <a:srgbClr val="FFFFFF"/>
                </a:solidFill>
              </a:rPr>
              <a:t> 2000</a:t>
            </a:r>
          </a:p>
        </p:txBody>
      </p:sp>
      <p:pic>
        <p:nvPicPr>
          <p:cNvPr id="4" name="Picture 3">
            <a:extLst>
              <a:ext uri="{FF2B5EF4-FFF2-40B4-BE49-F238E27FC236}">
                <a16:creationId xmlns:a16="http://schemas.microsoft.com/office/drawing/2014/main" id="{7A63CFBD-D55A-494D-AE44-70AFADF7BE02}"/>
              </a:ext>
            </a:extLst>
          </p:cNvPr>
          <p:cNvPicPr>
            <a:picLocks noChangeAspect="1"/>
          </p:cNvPicPr>
          <p:nvPr/>
        </p:nvPicPr>
        <p:blipFill>
          <a:blip r:embed="rId4"/>
          <a:stretch>
            <a:fillRect/>
          </a:stretch>
        </p:blipFill>
        <p:spPr>
          <a:xfrm>
            <a:off x="260729" y="2101864"/>
            <a:ext cx="3187149" cy="3075598"/>
          </a:xfrm>
          <a:prstGeom prst="rect">
            <a:avLst/>
          </a:prstGeom>
          <a:ln>
            <a:solidFill>
              <a:schemeClr val="accent1"/>
            </a:solidFill>
          </a:ln>
        </p:spPr>
      </p:pic>
      <p:pic>
        <p:nvPicPr>
          <p:cNvPr id="8" name="Picture 1">
            <a:extLst>
              <a:ext uri="{FF2B5EF4-FFF2-40B4-BE49-F238E27FC236}">
                <a16:creationId xmlns:a16="http://schemas.microsoft.com/office/drawing/2014/main" id="{9E5A4D16-56CB-4BA7-BFB1-E32F35FC534E}"/>
              </a:ext>
            </a:extLst>
          </p:cNvPr>
          <p:cNvPicPr>
            <a:picLocks noChangeAspect="1"/>
          </p:cNvPicPr>
          <p:nvPr/>
        </p:nvPicPr>
        <p:blipFill>
          <a:blip r:embed="rId5"/>
          <a:stretch>
            <a:fillRect/>
          </a:stretch>
        </p:blipFill>
        <p:spPr>
          <a:xfrm>
            <a:off x="3567597" y="2737537"/>
            <a:ext cx="3576332" cy="2678796"/>
          </a:xfrm>
          <a:prstGeom prst="rect">
            <a:avLst/>
          </a:prstGeom>
        </p:spPr>
      </p:pic>
    </p:spTree>
    <p:extLst>
      <p:ext uri="{BB962C8B-B14F-4D97-AF65-F5344CB8AC3E}">
        <p14:creationId xmlns:p14="http://schemas.microsoft.com/office/powerpoint/2010/main" val="869310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6C935E-AD75-4989-BE64-2B99BAA457DC}"/>
              </a:ext>
            </a:extLst>
          </p:cNvPr>
          <p:cNvPicPr>
            <a:picLocks noChangeAspect="1"/>
          </p:cNvPicPr>
          <p:nvPr/>
        </p:nvPicPr>
        <p:blipFill>
          <a:blip r:embed="rId3"/>
          <a:stretch>
            <a:fillRect/>
          </a:stretch>
        </p:blipFill>
        <p:spPr>
          <a:xfrm>
            <a:off x="609103" y="1192646"/>
            <a:ext cx="3945915" cy="5433071"/>
          </a:xfrm>
          <a:prstGeom prst="rect">
            <a:avLst/>
          </a:prstGeom>
          <a:ln w="28575" cmpd="sng">
            <a:solidFill>
              <a:srgbClr val="385723"/>
            </a:solidFill>
          </a:ln>
        </p:spPr>
      </p:pic>
      <p:pic>
        <p:nvPicPr>
          <p:cNvPr id="5" name="Picture 4">
            <a:extLst>
              <a:ext uri="{FF2B5EF4-FFF2-40B4-BE49-F238E27FC236}">
                <a16:creationId xmlns:a16="http://schemas.microsoft.com/office/drawing/2014/main" id="{E848A0DC-C8AB-4221-A39D-E5DFC6A90E8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35698" y="1342943"/>
            <a:ext cx="6483754" cy="5006773"/>
          </a:xfrm>
          <a:prstGeom prst="rect">
            <a:avLst/>
          </a:prstGeom>
        </p:spPr>
      </p:pic>
      <p:sp>
        <p:nvSpPr>
          <p:cNvPr id="8" name="TextBox 7">
            <a:extLst>
              <a:ext uri="{FF2B5EF4-FFF2-40B4-BE49-F238E27FC236}">
                <a16:creationId xmlns:a16="http://schemas.microsoft.com/office/drawing/2014/main" id="{BCC8DEC9-ACB5-485D-83B2-D2DC49BF2F53}"/>
              </a:ext>
            </a:extLst>
          </p:cNvPr>
          <p:cNvSpPr txBox="1"/>
          <p:nvPr/>
        </p:nvSpPr>
        <p:spPr>
          <a:xfrm>
            <a:off x="633527" y="375625"/>
            <a:ext cx="7462925" cy="646331"/>
          </a:xfrm>
          <a:prstGeom prst="rect">
            <a:avLst/>
          </a:prstGeom>
          <a:solidFill>
            <a:srgbClr val="548235"/>
          </a:solidFill>
        </p:spPr>
        <p:txBody>
          <a:bodyPr wrap="square" rtlCol="0">
            <a:spAutoFit/>
          </a:bodyPr>
          <a:lstStyle/>
          <a:p>
            <a:r>
              <a:rPr lang="fr-BE" sz="3600" b="1" dirty="0">
                <a:solidFill>
                  <a:srgbClr val="FFFFFF"/>
                </a:solidFill>
              </a:rPr>
              <a:t>Patrimoine bâti saccagé, même classé</a:t>
            </a:r>
          </a:p>
        </p:txBody>
      </p:sp>
    </p:spTree>
    <p:extLst>
      <p:ext uri="{BB962C8B-B14F-4D97-AF65-F5344CB8AC3E}">
        <p14:creationId xmlns:p14="http://schemas.microsoft.com/office/powerpoint/2010/main" val="2896150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F70DB9-1EB6-46D7-8FE5-CECE7371DB5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73905" y="854770"/>
            <a:ext cx="9139466" cy="5788012"/>
          </a:xfrm>
          <a:prstGeom prst="rect">
            <a:avLst/>
          </a:prstGeom>
          <a:ln w="28575" cmpd="sng">
            <a:solidFill>
              <a:srgbClr val="385723"/>
            </a:solidFill>
          </a:ln>
        </p:spPr>
      </p:pic>
      <p:sp>
        <p:nvSpPr>
          <p:cNvPr id="3" name="ZoneTexte 2"/>
          <p:cNvSpPr txBox="1"/>
          <p:nvPr/>
        </p:nvSpPr>
        <p:spPr>
          <a:xfrm>
            <a:off x="708285" y="244220"/>
            <a:ext cx="8792529" cy="523220"/>
          </a:xfrm>
          <a:prstGeom prst="rect">
            <a:avLst/>
          </a:prstGeom>
          <a:noFill/>
        </p:spPr>
        <p:txBody>
          <a:bodyPr wrap="square" rtlCol="0">
            <a:spAutoFit/>
          </a:bodyPr>
          <a:lstStyle/>
          <a:p>
            <a:r>
              <a:rPr lang="fr-FR" sz="2800" b="1" dirty="0">
                <a:solidFill>
                  <a:srgbClr val="548235"/>
                </a:solidFill>
              </a:rPr>
              <a:t>Le gigantisme d’une éolienne terrestre industrielle</a:t>
            </a:r>
          </a:p>
        </p:txBody>
      </p:sp>
    </p:spTree>
    <p:extLst>
      <p:ext uri="{BB962C8B-B14F-4D97-AF65-F5344CB8AC3E}">
        <p14:creationId xmlns:p14="http://schemas.microsoft.com/office/powerpoint/2010/main" val="761636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221A4E-4F17-471C-BF13-AB428E3330B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02255" y="255992"/>
            <a:ext cx="5460697" cy="6147523"/>
          </a:xfrm>
          <a:prstGeom prst="rect">
            <a:avLst/>
          </a:prstGeom>
          <a:ln>
            <a:solidFill>
              <a:schemeClr val="accent1"/>
            </a:solidFill>
          </a:ln>
        </p:spPr>
      </p:pic>
      <p:sp>
        <p:nvSpPr>
          <p:cNvPr id="7" name="ZoneTexte 6">
            <a:extLst>
              <a:ext uri="{FF2B5EF4-FFF2-40B4-BE49-F238E27FC236}">
                <a16:creationId xmlns:a16="http://schemas.microsoft.com/office/drawing/2014/main" id="{9B0C8553-1CF6-384C-8411-AC76C715817A}"/>
              </a:ext>
            </a:extLst>
          </p:cNvPr>
          <p:cNvSpPr txBox="1"/>
          <p:nvPr/>
        </p:nvSpPr>
        <p:spPr>
          <a:xfrm>
            <a:off x="695459" y="1068947"/>
            <a:ext cx="3940935" cy="5078313"/>
          </a:xfrm>
          <a:prstGeom prst="rect">
            <a:avLst/>
          </a:prstGeom>
          <a:noFill/>
        </p:spPr>
        <p:txBody>
          <a:bodyPr wrap="square" rtlCol="0">
            <a:spAutoFit/>
          </a:bodyPr>
          <a:lstStyle/>
          <a:p>
            <a:r>
              <a:rPr lang="fr-FR" sz="3600" b="1" dirty="0"/>
              <a:t>LES PROMOTEURS EOLIENS </a:t>
            </a:r>
            <a:r>
              <a:rPr lang="fr-FR" sz="3600" dirty="0"/>
              <a:t>font la promotion de leurs machines sur tous les sites, partout, harcèlent  les maires et les propriétaires de terrains…</a:t>
            </a:r>
          </a:p>
        </p:txBody>
      </p:sp>
    </p:spTree>
    <p:extLst>
      <p:ext uri="{BB962C8B-B14F-4D97-AF65-F5344CB8AC3E}">
        <p14:creationId xmlns:p14="http://schemas.microsoft.com/office/powerpoint/2010/main" val="3408775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7B87F7-46F7-4E34-B200-F35B1CD821A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55684" y="538584"/>
            <a:ext cx="10449835" cy="5212795"/>
          </a:xfrm>
          <a:prstGeom prst="rect">
            <a:avLst/>
          </a:prstGeom>
          <a:ln>
            <a:solidFill>
              <a:schemeClr val="accent1"/>
            </a:solidFill>
          </a:ln>
        </p:spPr>
      </p:pic>
      <p:sp>
        <p:nvSpPr>
          <p:cNvPr id="4" name="ZoneTexte 3"/>
          <p:cNvSpPr txBox="1"/>
          <p:nvPr/>
        </p:nvSpPr>
        <p:spPr>
          <a:xfrm>
            <a:off x="1550906" y="5849067"/>
            <a:ext cx="8853586" cy="646331"/>
          </a:xfrm>
          <a:prstGeom prst="rect">
            <a:avLst/>
          </a:prstGeom>
          <a:noFill/>
        </p:spPr>
        <p:txBody>
          <a:bodyPr wrap="square" rtlCol="0">
            <a:spAutoFit/>
          </a:bodyPr>
          <a:lstStyle/>
          <a:p>
            <a:r>
              <a:rPr lang="fr-FR" sz="3600" b="1" dirty="0">
                <a:solidFill>
                  <a:srgbClr val="D36113"/>
                </a:solidFill>
              </a:rPr>
              <a:t>Les Parisiens seraient-ils prêts à accepter ça ?</a:t>
            </a:r>
          </a:p>
        </p:txBody>
      </p:sp>
    </p:spTree>
    <p:extLst>
      <p:ext uri="{BB962C8B-B14F-4D97-AF65-F5344CB8AC3E}">
        <p14:creationId xmlns:p14="http://schemas.microsoft.com/office/powerpoint/2010/main" val="2743978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00448" y="382328"/>
            <a:ext cx="11747526" cy="584776"/>
          </a:xfrm>
          <a:prstGeom prst="rect">
            <a:avLst/>
          </a:prstGeom>
          <a:solidFill>
            <a:srgbClr val="548235"/>
          </a:solidFill>
        </p:spPr>
        <p:txBody>
          <a:bodyPr wrap="none" rtlCol="0">
            <a:spAutoFit/>
          </a:bodyPr>
          <a:lstStyle/>
          <a:p>
            <a:r>
              <a:rPr lang="fr-FR" sz="3200" dirty="0">
                <a:solidFill>
                  <a:schemeClr val="bg1"/>
                </a:solidFill>
              </a:rPr>
              <a:t>La pollution paysagère nocturne : une discothèque en pleine nature ?</a:t>
            </a:r>
          </a:p>
        </p:txBody>
      </p:sp>
      <p:pic>
        <p:nvPicPr>
          <p:cNvPr id="3" name="Image 2" descr="Bernagues n° 7 .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82562" y="4301183"/>
            <a:ext cx="3622487" cy="2414991"/>
          </a:xfrm>
          <a:prstGeom prst="rect">
            <a:avLst/>
          </a:prstGeom>
        </p:spPr>
      </p:pic>
      <p:pic>
        <p:nvPicPr>
          <p:cNvPr id="4" name="Image 3" descr="Bernagues.jpe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79457" y="1174292"/>
            <a:ext cx="4411107" cy="2939589"/>
          </a:xfrm>
          <a:prstGeom prst="rect">
            <a:avLst/>
          </a:prstGeom>
        </p:spPr>
      </p:pic>
      <p:pic>
        <p:nvPicPr>
          <p:cNvPr id="5" name="Image 4" descr="vue générale vers l'ouest.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2165" y="1201600"/>
            <a:ext cx="5489984" cy="3654271"/>
          </a:xfrm>
          <a:prstGeom prst="rect">
            <a:avLst/>
          </a:prstGeom>
        </p:spPr>
      </p:pic>
    </p:spTree>
    <p:extLst>
      <p:ext uri="{BB962C8B-B14F-4D97-AF65-F5344CB8AC3E}">
        <p14:creationId xmlns:p14="http://schemas.microsoft.com/office/powerpoint/2010/main" val="589117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10674E-EBC6-9E47-81FC-26618FE2939F}"/>
              </a:ext>
            </a:extLst>
          </p:cNvPr>
          <p:cNvSpPr>
            <a:spLocks noGrp="1"/>
          </p:cNvSpPr>
          <p:nvPr>
            <p:ph type="title"/>
          </p:nvPr>
        </p:nvSpPr>
        <p:spPr>
          <a:xfrm>
            <a:off x="819638" y="219798"/>
            <a:ext cx="10515600" cy="1330998"/>
          </a:xfrm>
          <a:solidFill>
            <a:srgbClr val="548235"/>
          </a:solidFill>
        </p:spPr>
        <p:txBody>
          <a:bodyPr>
            <a:normAutofit fontScale="90000"/>
          </a:bodyPr>
          <a:lstStyle/>
          <a:p>
            <a:pPr marL="0" indent="0" algn="ctr"/>
            <a:br>
              <a:rPr lang="fr-BE" dirty="0">
                <a:solidFill>
                  <a:srgbClr val="0070C0"/>
                </a:solidFill>
              </a:rPr>
            </a:br>
            <a:br>
              <a:rPr lang="fr-BE" dirty="0">
                <a:solidFill>
                  <a:srgbClr val="0070C0"/>
                </a:solidFill>
              </a:rPr>
            </a:br>
            <a:br>
              <a:rPr lang="fr-BE" dirty="0">
                <a:solidFill>
                  <a:srgbClr val="0070C0"/>
                </a:solidFill>
              </a:rPr>
            </a:br>
            <a:br>
              <a:rPr lang="fr-BE" dirty="0">
                <a:solidFill>
                  <a:srgbClr val="0070C0"/>
                </a:solidFill>
              </a:rPr>
            </a:br>
            <a:r>
              <a:rPr lang="fr-BE" sz="4400" b="1" dirty="0">
                <a:solidFill>
                  <a:schemeClr val="bg1"/>
                </a:solidFill>
              </a:rPr>
              <a:t>II - L’IMPACT DES EOLIENNES SUR LA FAUNE AVICOLE</a:t>
            </a:r>
            <a:endParaRPr lang="fr-FR" dirty="0">
              <a:solidFill>
                <a:schemeClr val="bg1"/>
              </a:solidFill>
            </a:endParaRPr>
          </a:p>
        </p:txBody>
      </p:sp>
      <p:sp>
        <p:nvSpPr>
          <p:cNvPr id="3" name="Espace réservé du texte 2">
            <a:extLst>
              <a:ext uri="{FF2B5EF4-FFF2-40B4-BE49-F238E27FC236}">
                <a16:creationId xmlns:a16="http://schemas.microsoft.com/office/drawing/2014/main" id="{29448E3B-B061-FE47-8322-AE95125049B6}"/>
              </a:ext>
            </a:extLst>
          </p:cNvPr>
          <p:cNvSpPr>
            <a:spLocks noGrp="1"/>
          </p:cNvSpPr>
          <p:nvPr>
            <p:ph type="body" idx="1"/>
          </p:nvPr>
        </p:nvSpPr>
        <p:spPr>
          <a:xfrm>
            <a:off x="844062" y="1672906"/>
            <a:ext cx="10515600" cy="2197979"/>
          </a:xfrm>
        </p:spPr>
        <p:txBody>
          <a:bodyPr>
            <a:noAutofit/>
          </a:bodyPr>
          <a:lstStyle/>
          <a:p>
            <a:pPr algn="just">
              <a:lnSpc>
                <a:spcPct val="120000"/>
              </a:lnSpc>
            </a:pPr>
            <a:r>
              <a:rPr lang="fr-BE" sz="2600" dirty="0">
                <a:solidFill>
                  <a:srgbClr val="D36113"/>
                </a:solidFill>
              </a:rPr>
              <a:t>On parle des collisions des oiseaux contre les pales, on oublie souvent : </a:t>
            </a:r>
            <a:r>
              <a:rPr lang="fr-BE" sz="2600" b="1" dirty="0">
                <a:solidFill>
                  <a:srgbClr val="D36113"/>
                </a:solidFill>
              </a:rPr>
              <a:t>la perte de leur habitat, </a:t>
            </a:r>
            <a:r>
              <a:rPr lang="fr-BE" sz="2600" dirty="0">
                <a:solidFill>
                  <a:srgbClr val="548235"/>
                </a:solidFill>
              </a:rPr>
              <a:t>(= leur domaine vital, leur territoire de chasse) </a:t>
            </a:r>
            <a:r>
              <a:rPr lang="fr-BE" sz="2600" b="1" dirty="0">
                <a:solidFill>
                  <a:srgbClr val="D36113"/>
                </a:solidFill>
              </a:rPr>
              <a:t>qui est plus grave encore. </a:t>
            </a:r>
          </a:p>
          <a:p>
            <a:pPr algn="just">
              <a:lnSpc>
                <a:spcPct val="120000"/>
              </a:lnSpc>
            </a:pPr>
            <a:r>
              <a:rPr lang="fr-BE" sz="2600" b="1" dirty="0">
                <a:solidFill>
                  <a:srgbClr val="D36113"/>
                </a:solidFill>
              </a:rPr>
              <a:t>Très souvent, ce sont des « </a:t>
            </a:r>
            <a:r>
              <a:rPr lang="fr-BE" sz="2600" b="1" i="1" dirty="0">
                <a:solidFill>
                  <a:srgbClr val="D36113"/>
                </a:solidFill>
              </a:rPr>
              <a:t>habitats d’espèces d’intérêt communautaire </a:t>
            </a:r>
            <a:r>
              <a:rPr lang="fr-BE" sz="2600" b="1" dirty="0">
                <a:solidFill>
                  <a:srgbClr val="D36113"/>
                </a:solidFill>
              </a:rPr>
              <a:t>»</a:t>
            </a:r>
            <a:endParaRPr lang="fr-FR" sz="2600" dirty="0"/>
          </a:p>
        </p:txBody>
      </p:sp>
      <p:pic>
        <p:nvPicPr>
          <p:cNvPr id="4" name="Picture 4">
            <a:extLst>
              <a:ext uri="{FF2B5EF4-FFF2-40B4-BE49-F238E27FC236}">
                <a16:creationId xmlns:a16="http://schemas.microsoft.com/office/drawing/2014/main" id="{4CBCE15D-DD8E-4BB1-8133-0C48D2CA4D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22556" y="3857008"/>
            <a:ext cx="7457801" cy="2773562"/>
          </a:xfrm>
          <a:prstGeom prst="rect">
            <a:avLst/>
          </a:prstGeom>
        </p:spPr>
      </p:pic>
    </p:spTree>
    <p:extLst>
      <p:ext uri="{BB962C8B-B14F-4D97-AF65-F5344CB8AC3E}">
        <p14:creationId xmlns:p14="http://schemas.microsoft.com/office/powerpoint/2010/main" val="1855543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8DD576A-2BD3-4349-B7F7-15D373B3F362}"/>
              </a:ext>
            </a:extLst>
          </p:cNvPr>
          <p:cNvSpPr txBox="1"/>
          <p:nvPr/>
        </p:nvSpPr>
        <p:spPr>
          <a:xfrm>
            <a:off x="793770" y="376550"/>
            <a:ext cx="10881395" cy="861774"/>
          </a:xfrm>
          <a:prstGeom prst="rect">
            <a:avLst/>
          </a:prstGeom>
          <a:noFill/>
        </p:spPr>
        <p:txBody>
          <a:bodyPr wrap="square" rtlCol="0">
            <a:spAutoFit/>
          </a:bodyPr>
          <a:lstStyle/>
          <a:p>
            <a:pPr algn="ctr"/>
            <a:r>
              <a:rPr lang="fr-FR" sz="3600" b="1" dirty="0">
                <a:solidFill>
                  <a:srgbClr val="548235"/>
                </a:solidFill>
              </a:rPr>
              <a:t>LES OBJECTIFS  DE NOTRE ASSOCIATION:</a:t>
            </a:r>
          </a:p>
          <a:p>
            <a:endParaRPr lang="fr-FR" sz="1400" dirty="0"/>
          </a:p>
        </p:txBody>
      </p:sp>
      <p:sp>
        <p:nvSpPr>
          <p:cNvPr id="6" name="ZoneTexte 5">
            <a:extLst>
              <a:ext uri="{FF2B5EF4-FFF2-40B4-BE49-F238E27FC236}">
                <a16:creationId xmlns:a16="http://schemas.microsoft.com/office/drawing/2014/main" id="{9CB6D831-CEB3-C64B-91E8-C1EABDFE52A0}"/>
              </a:ext>
            </a:extLst>
          </p:cNvPr>
          <p:cNvSpPr txBox="1"/>
          <p:nvPr/>
        </p:nvSpPr>
        <p:spPr>
          <a:xfrm>
            <a:off x="4513385" y="1292617"/>
            <a:ext cx="6928338" cy="2031325"/>
          </a:xfrm>
          <a:prstGeom prst="rect">
            <a:avLst/>
          </a:prstGeom>
          <a:noFill/>
        </p:spPr>
        <p:txBody>
          <a:bodyPr wrap="square" rtlCol="0">
            <a:spAutoFit/>
          </a:bodyPr>
          <a:lstStyle/>
          <a:p>
            <a:endParaRPr lang="fr-FR" dirty="0"/>
          </a:p>
          <a:p>
            <a:r>
              <a:rPr lang="fr-FR" dirty="0"/>
              <a:t>- Informer le public sur l’impasse écologique, énergétique et     économique des éoliennes industrielles.</a:t>
            </a:r>
          </a:p>
          <a:p>
            <a:r>
              <a:rPr lang="fr-FR" dirty="0"/>
              <a:t>- Lutter contre la multiplication anarchique de parcs éoliens industriels  qui défigurent nos paysages et nos campagnes.</a:t>
            </a:r>
          </a:p>
          <a:p>
            <a:r>
              <a:rPr lang="fr-FR" dirty="0"/>
              <a:t>- Participer activement aux enquêtes publiques.</a:t>
            </a:r>
          </a:p>
          <a:p>
            <a:r>
              <a:rPr lang="fr-FR" dirty="0"/>
              <a:t>- Si nécessaire, aller en justice pour s’opposer aux décisions des préfets.</a:t>
            </a:r>
          </a:p>
        </p:txBody>
      </p:sp>
      <p:pic>
        <p:nvPicPr>
          <p:cNvPr id="5" name="Image 4">
            <a:extLst>
              <a:ext uri="{FF2B5EF4-FFF2-40B4-BE49-F238E27FC236}">
                <a16:creationId xmlns:a16="http://schemas.microsoft.com/office/drawing/2014/main" id="{EAE32F6E-06C5-5C4F-BD76-278172BB8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784" y="1515355"/>
            <a:ext cx="2586893" cy="1997234"/>
          </a:xfrm>
          <a:prstGeom prst="rect">
            <a:avLst/>
          </a:prstGeom>
        </p:spPr>
      </p:pic>
    </p:spTree>
    <p:extLst>
      <p:ext uri="{BB962C8B-B14F-4D97-AF65-F5344CB8AC3E}">
        <p14:creationId xmlns:p14="http://schemas.microsoft.com/office/powerpoint/2010/main" val="686315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C0826C-2BC7-466D-87D9-8D9BB69FF09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52253" y="207588"/>
            <a:ext cx="5902483" cy="2951242"/>
          </a:xfrm>
          <a:prstGeom prst="rect">
            <a:avLst/>
          </a:prstGeom>
        </p:spPr>
      </p:pic>
      <p:pic>
        <p:nvPicPr>
          <p:cNvPr id="6" name="Picture 5">
            <a:extLst>
              <a:ext uri="{FF2B5EF4-FFF2-40B4-BE49-F238E27FC236}">
                <a16:creationId xmlns:a16="http://schemas.microsoft.com/office/drawing/2014/main" id="{8F417DA4-5B0C-4A38-A8D3-E3F2950B68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6738" y="904724"/>
            <a:ext cx="4129534" cy="5506047"/>
          </a:xfrm>
          <a:prstGeom prst="rect">
            <a:avLst/>
          </a:prstGeom>
        </p:spPr>
      </p:pic>
      <p:sp>
        <p:nvSpPr>
          <p:cNvPr id="7" name="TextBox 6">
            <a:extLst>
              <a:ext uri="{FF2B5EF4-FFF2-40B4-BE49-F238E27FC236}">
                <a16:creationId xmlns:a16="http://schemas.microsoft.com/office/drawing/2014/main" id="{4D6D352C-3643-452E-BCD3-17166E8B8CC8}"/>
              </a:ext>
            </a:extLst>
          </p:cNvPr>
          <p:cNvSpPr txBox="1"/>
          <p:nvPr/>
        </p:nvSpPr>
        <p:spPr>
          <a:xfrm>
            <a:off x="316379" y="247516"/>
            <a:ext cx="5477564" cy="523220"/>
          </a:xfrm>
          <a:prstGeom prst="rect">
            <a:avLst/>
          </a:prstGeom>
          <a:solidFill>
            <a:srgbClr val="548235"/>
          </a:solidFill>
        </p:spPr>
        <p:txBody>
          <a:bodyPr wrap="square" rtlCol="0">
            <a:spAutoFit/>
          </a:bodyPr>
          <a:lstStyle/>
          <a:p>
            <a:r>
              <a:rPr lang="fr-BE" sz="2800" b="1" dirty="0">
                <a:solidFill>
                  <a:schemeClr val="bg1"/>
                </a:solidFill>
              </a:rPr>
              <a:t>Avifaune décimée par collision…</a:t>
            </a:r>
          </a:p>
        </p:txBody>
      </p:sp>
      <p:pic>
        <p:nvPicPr>
          <p:cNvPr id="8" name="Picture 7">
            <a:extLst>
              <a:ext uri="{FF2B5EF4-FFF2-40B4-BE49-F238E27FC236}">
                <a16:creationId xmlns:a16="http://schemas.microsoft.com/office/drawing/2014/main" id="{A0E7339A-F803-49FE-816D-B6637E035E40}"/>
              </a:ext>
            </a:extLst>
          </p:cNvPr>
          <p:cNvPicPr>
            <a:picLocks noChangeAspect="1"/>
          </p:cNvPicPr>
          <p:nvPr/>
        </p:nvPicPr>
        <p:blipFill>
          <a:blip r:embed="rId4"/>
          <a:stretch>
            <a:fillRect/>
          </a:stretch>
        </p:blipFill>
        <p:spPr>
          <a:xfrm>
            <a:off x="6774873" y="3379958"/>
            <a:ext cx="4450303" cy="3333431"/>
          </a:xfrm>
          <a:prstGeom prst="rect">
            <a:avLst/>
          </a:prstGeom>
        </p:spPr>
      </p:pic>
    </p:spTree>
    <p:extLst>
      <p:ext uri="{BB962C8B-B14F-4D97-AF65-F5344CB8AC3E}">
        <p14:creationId xmlns:p14="http://schemas.microsoft.com/office/powerpoint/2010/main" val="790736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AE7C98-5811-460D-B73F-77D9083DB7E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8401" y="439605"/>
            <a:ext cx="10807462" cy="6079198"/>
          </a:xfrm>
          <a:prstGeom prst="rect">
            <a:avLst/>
          </a:prstGeom>
        </p:spPr>
      </p:pic>
    </p:spTree>
    <p:extLst>
      <p:ext uri="{BB962C8B-B14F-4D97-AF65-F5344CB8AC3E}">
        <p14:creationId xmlns:p14="http://schemas.microsoft.com/office/powerpoint/2010/main" val="1794986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D8BBD7BE-F726-43D6-B983-50B7C90B08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89278" y="581751"/>
            <a:ext cx="2627193" cy="2634938"/>
          </a:xfrm>
          <a:prstGeom prst="rect">
            <a:avLst/>
          </a:prstGeom>
          <a:ln>
            <a:noFill/>
          </a:ln>
        </p:spPr>
      </p:pic>
      <p:pic>
        <p:nvPicPr>
          <p:cNvPr id="10" name="Picture 1">
            <a:extLst>
              <a:ext uri="{FF2B5EF4-FFF2-40B4-BE49-F238E27FC236}">
                <a16:creationId xmlns:a16="http://schemas.microsoft.com/office/drawing/2014/main" id="{D8BBD7BE-F726-43D6-B983-50B7C90B087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35357" y="3731987"/>
            <a:ext cx="4260885" cy="2767581"/>
          </a:xfrm>
          <a:prstGeom prst="rect">
            <a:avLst/>
          </a:prstGeom>
          <a:ln>
            <a:noFill/>
          </a:ln>
        </p:spPr>
      </p:pic>
      <p:pic>
        <p:nvPicPr>
          <p:cNvPr id="5" name="Picture 1">
            <a:extLst>
              <a:ext uri="{FF2B5EF4-FFF2-40B4-BE49-F238E27FC236}">
                <a16:creationId xmlns:a16="http://schemas.microsoft.com/office/drawing/2014/main" id="{D8BBD7BE-F726-43D6-B983-50B7C90B087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11328" y="204818"/>
            <a:ext cx="4869698" cy="4806404"/>
          </a:xfrm>
          <a:prstGeom prst="rect">
            <a:avLst/>
          </a:prstGeom>
          <a:ln>
            <a:noFill/>
          </a:ln>
        </p:spPr>
      </p:pic>
      <p:pic>
        <p:nvPicPr>
          <p:cNvPr id="6" name="Picture 1">
            <a:extLst>
              <a:ext uri="{FF2B5EF4-FFF2-40B4-BE49-F238E27FC236}">
                <a16:creationId xmlns:a16="http://schemas.microsoft.com/office/drawing/2014/main" id="{D8BBD7BE-F726-43D6-B983-50B7C90B087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303259" y="778310"/>
            <a:ext cx="3734570" cy="2471473"/>
          </a:xfrm>
          <a:prstGeom prst="rect">
            <a:avLst/>
          </a:prstGeom>
          <a:ln>
            <a:noFill/>
          </a:ln>
        </p:spPr>
      </p:pic>
    </p:spTree>
    <p:extLst>
      <p:ext uri="{BB962C8B-B14F-4D97-AF65-F5344CB8AC3E}">
        <p14:creationId xmlns:p14="http://schemas.microsoft.com/office/powerpoint/2010/main" val="4263150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 up of a bird&#10;&#10;Description automatically generated">
            <a:extLst>
              <a:ext uri="{FF2B5EF4-FFF2-40B4-BE49-F238E27FC236}">
                <a16:creationId xmlns:a16="http://schemas.microsoft.com/office/drawing/2014/main" id="{95A4CC79-3963-4ED5-A122-63DE474BD51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0235" y="273091"/>
            <a:ext cx="11737825" cy="6485913"/>
          </a:xfrm>
          <a:custGeom>
            <a:avLst/>
            <a:gdLst/>
            <a:ahLst/>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p:spPr>
      </p:pic>
      <p:sp>
        <p:nvSpPr>
          <p:cNvPr id="4" name="Oval 3">
            <a:extLst>
              <a:ext uri="{FF2B5EF4-FFF2-40B4-BE49-F238E27FC236}">
                <a16:creationId xmlns:a16="http://schemas.microsoft.com/office/drawing/2014/main" id="{B9ED054E-0FC8-4E82-8A24-33665D061ED5}"/>
              </a:ext>
            </a:extLst>
          </p:cNvPr>
          <p:cNvSpPr/>
          <p:nvPr/>
        </p:nvSpPr>
        <p:spPr>
          <a:xfrm>
            <a:off x="1704497" y="2124314"/>
            <a:ext cx="2584862" cy="2622430"/>
          </a:xfrm>
          <a:prstGeom prst="ellipse">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762285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685F46-A533-46E4-93BB-84FE496CA794}"/>
              </a:ext>
            </a:extLst>
          </p:cNvPr>
          <p:cNvPicPr>
            <a:picLocks noChangeAspect="1"/>
          </p:cNvPicPr>
          <p:nvPr/>
        </p:nvPicPr>
        <p:blipFill>
          <a:blip r:embed="rId3"/>
          <a:stretch>
            <a:fillRect/>
          </a:stretch>
        </p:blipFill>
        <p:spPr>
          <a:xfrm>
            <a:off x="1176143" y="129424"/>
            <a:ext cx="9928494" cy="6591416"/>
          </a:xfrm>
          <a:prstGeom prst="rect">
            <a:avLst/>
          </a:prstGeom>
        </p:spPr>
      </p:pic>
      <p:sp>
        <p:nvSpPr>
          <p:cNvPr id="3" name="ZoneTexte 2"/>
          <p:cNvSpPr txBox="1"/>
          <p:nvPr/>
        </p:nvSpPr>
        <p:spPr>
          <a:xfrm>
            <a:off x="1515892" y="204818"/>
            <a:ext cx="9177288" cy="723275"/>
          </a:xfrm>
          <a:prstGeom prst="rect">
            <a:avLst/>
          </a:prstGeom>
          <a:solidFill>
            <a:schemeClr val="bg1"/>
          </a:solidFill>
        </p:spPr>
        <p:txBody>
          <a:bodyPr wrap="square" rtlCol="0">
            <a:spAutoFit/>
          </a:bodyPr>
          <a:lstStyle/>
          <a:p>
            <a:r>
              <a:rPr lang="fr-FR" sz="3200" b="1" dirty="0">
                <a:solidFill>
                  <a:srgbClr val="D36113"/>
                </a:solidFill>
              </a:rPr>
              <a:t>Si cet oiseau avait été couvert de pétrole…</a:t>
            </a:r>
          </a:p>
          <a:p>
            <a:endParaRPr lang="fr-FR" sz="900" dirty="0">
              <a:solidFill>
                <a:srgbClr val="D36113"/>
              </a:solidFill>
            </a:endParaRPr>
          </a:p>
        </p:txBody>
      </p:sp>
      <p:sp>
        <p:nvSpPr>
          <p:cNvPr id="4" name="ZoneTexte 3"/>
          <p:cNvSpPr txBox="1"/>
          <p:nvPr/>
        </p:nvSpPr>
        <p:spPr>
          <a:xfrm>
            <a:off x="1347984" y="5597371"/>
            <a:ext cx="9584812" cy="723275"/>
          </a:xfrm>
          <a:prstGeom prst="rect">
            <a:avLst/>
          </a:prstGeom>
          <a:solidFill>
            <a:schemeClr val="bg1"/>
          </a:solidFill>
        </p:spPr>
        <p:txBody>
          <a:bodyPr wrap="square" rtlCol="0">
            <a:spAutoFit/>
          </a:bodyPr>
          <a:lstStyle/>
          <a:p>
            <a:pPr algn="ctr"/>
            <a:r>
              <a:rPr lang="fr-FR" sz="3200" b="1" dirty="0">
                <a:solidFill>
                  <a:srgbClr val="D36113"/>
                </a:solidFill>
              </a:rPr>
              <a:t>la photo aurait été postée partout!</a:t>
            </a:r>
          </a:p>
          <a:p>
            <a:endParaRPr lang="fr-FR" sz="900" dirty="0">
              <a:solidFill>
                <a:srgbClr val="D36113"/>
              </a:solidFill>
            </a:endParaRPr>
          </a:p>
        </p:txBody>
      </p:sp>
    </p:spTree>
    <p:extLst>
      <p:ext uri="{BB962C8B-B14F-4D97-AF65-F5344CB8AC3E}">
        <p14:creationId xmlns:p14="http://schemas.microsoft.com/office/powerpoint/2010/main" val="151899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E073D4-541C-4DF9-A2FF-3F0FC189D27B}"/>
              </a:ext>
            </a:extLst>
          </p:cNvPr>
          <p:cNvPicPr>
            <a:picLocks noChangeAspect="1"/>
          </p:cNvPicPr>
          <p:nvPr/>
        </p:nvPicPr>
        <p:blipFill>
          <a:blip r:embed="rId2"/>
          <a:stretch>
            <a:fillRect/>
          </a:stretch>
        </p:blipFill>
        <p:spPr>
          <a:xfrm>
            <a:off x="466931" y="307510"/>
            <a:ext cx="7708606" cy="5839853"/>
          </a:xfrm>
          <a:prstGeom prst="rect">
            <a:avLst/>
          </a:prstGeom>
        </p:spPr>
      </p:pic>
      <p:sp>
        <p:nvSpPr>
          <p:cNvPr id="4" name="Rectangle 3">
            <a:extLst>
              <a:ext uri="{FF2B5EF4-FFF2-40B4-BE49-F238E27FC236}">
                <a16:creationId xmlns:a16="http://schemas.microsoft.com/office/drawing/2014/main" id="{515B0EEB-3079-40E5-B184-34BB7191069E}"/>
              </a:ext>
            </a:extLst>
          </p:cNvPr>
          <p:cNvSpPr/>
          <p:nvPr/>
        </p:nvSpPr>
        <p:spPr>
          <a:xfrm>
            <a:off x="849318" y="6230694"/>
            <a:ext cx="9442994" cy="338554"/>
          </a:xfrm>
          <a:prstGeom prst="rect">
            <a:avLst/>
          </a:prstGeom>
        </p:spPr>
        <p:txBody>
          <a:bodyPr wrap="square">
            <a:spAutoFit/>
          </a:bodyPr>
          <a:lstStyle/>
          <a:p>
            <a:r>
              <a:rPr lang="fr-BE" sz="1600" dirty="0"/>
              <a:t> </a:t>
            </a:r>
          </a:p>
        </p:txBody>
      </p:sp>
      <p:sp>
        <p:nvSpPr>
          <p:cNvPr id="5" name="TextBox 4"/>
          <p:cNvSpPr txBox="1"/>
          <p:nvPr/>
        </p:nvSpPr>
        <p:spPr>
          <a:xfrm>
            <a:off x="8541661" y="307510"/>
            <a:ext cx="3339602" cy="5847755"/>
          </a:xfrm>
          <a:prstGeom prst="rect">
            <a:avLst/>
          </a:prstGeom>
          <a:noFill/>
        </p:spPr>
        <p:txBody>
          <a:bodyPr wrap="square" rtlCol="0">
            <a:spAutoFit/>
          </a:bodyPr>
          <a:lstStyle/>
          <a:p>
            <a:pPr algn="ctr"/>
            <a:r>
              <a:rPr lang="en-GB" sz="3400" dirty="0" err="1"/>
              <a:t>Certains</a:t>
            </a:r>
            <a:r>
              <a:rPr lang="en-GB" sz="3400" dirty="0"/>
              <a:t> </a:t>
            </a:r>
            <a:r>
              <a:rPr lang="fr-BE" sz="3400" dirty="0"/>
              <a:t>rapaces</a:t>
            </a:r>
            <a:r>
              <a:rPr lang="en-GB" sz="3400" dirty="0"/>
              <a:t>  </a:t>
            </a:r>
            <a:r>
              <a:rPr lang="en-GB" sz="3400" dirty="0" err="1"/>
              <a:t>planent</a:t>
            </a:r>
            <a:r>
              <a:rPr lang="en-GB" sz="3400" dirty="0"/>
              <a:t>  </a:t>
            </a:r>
            <a:r>
              <a:rPr lang="en-GB" sz="3400" b="1" dirty="0" err="1">
                <a:solidFill>
                  <a:schemeClr val="accent2">
                    <a:lumMod val="75000"/>
                  </a:schemeClr>
                </a:solidFill>
              </a:rPr>
              <a:t>puis</a:t>
            </a:r>
            <a:r>
              <a:rPr lang="en-GB" sz="3400" b="1" dirty="0">
                <a:solidFill>
                  <a:schemeClr val="accent2">
                    <a:lumMod val="75000"/>
                  </a:schemeClr>
                </a:solidFill>
              </a:rPr>
              <a:t> </a:t>
            </a:r>
            <a:r>
              <a:rPr lang="en-GB" sz="3400" b="1" dirty="0" err="1">
                <a:solidFill>
                  <a:schemeClr val="accent2">
                    <a:lumMod val="75000"/>
                  </a:schemeClr>
                </a:solidFill>
              </a:rPr>
              <a:t>plongent</a:t>
            </a:r>
            <a:r>
              <a:rPr lang="en-GB" sz="3400" b="1" dirty="0">
                <a:solidFill>
                  <a:schemeClr val="accent2">
                    <a:lumMod val="75000"/>
                  </a:schemeClr>
                </a:solidFill>
              </a:rPr>
              <a:t> sur </a:t>
            </a:r>
            <a:r>
              <a:rPr lang="en-GB" sz="3400" b="1" dirty="0" err="1">
                <a:solidFill>
                  <a:schemeClr val="accent2">
                    <a:lumMod val="75000"/>
                  </a:schemeClr>
                </a:solidFill>
              </a:rPr>
              <a:t>leur</a:t>
            </a:r>
            <a:r>
              <a:rPr lang="en-GB" sz="3400" b="1" dirty="0">
                <a:solidFill>
                  <a:schemeClr val="accent2">
                    <a:lumMod val="75000"/>
                  </a:schemeClr>
                </a:solidFill>
              </a:rPr>
              <a:t> </a:t>
            </a:r>
            <a:r>
              <a:rPr lang="en-GB" sz="3400" b="1" dirty="0" err="1">
                <a:solidFill>
                  <a:schemeClr val="accent2">
                    <a:lumMod val="75000"/>
                  </a:schemeClr>
                </a:solidFill>
              </a:rPr>
              <a:t>proie</a:t>
            </a:r>
            <a:r>
              <a:rPr lang="en-GB" sz="3400" b="1" dirty="0">
                <a:solidFill>
                  <a:schemeClr val="accent2">
                    <a:lumMod val="75000"/>
                  </a:schemeClr>
                </a:solidFill>
              </a:rPr>
              <a:t>  </a:t>
            </a:r>
            <a:r>
              <a:rPr lang="en-GB" sz="3400" b="1" dirty="0" err="1">
                <a:solidFill>
                  <a:schemeClr val="accent2">
                    <a:lumMod val="75000"/>
                  </a:schemeClr>
                </a:solidFill>
              </a:rPr>
              <a:t>à</a:t>
            </a:r>
            <a:r>
              <a:rPr lang="en-GB" sz="3400" b="1" dirty="0">
                <a:solidFill>
                  <a:schemeClr val="accent2">
                    <a:lumMod val="75000"/>
                  </a:schemeClr>
                </a:solidFill>
              </a:rPr>
              <a:t> &gt; de 100km/h</a:t>
            </a:r>
            <a:r>
              <a:rPr lang="en-GB" sz="3400" dirty="0">
                <a:solidFill>
                  <a:schemeClr val="accent2">
                    <a:lumMod val="75000"/>
                  </a:schemeClr>
                </a:solidFill>
              </a:rPr>
              <a:t>. </a:t>
            </a:r>
            <a:r>
              <a:rPr lang="en-GB" sz="3400" i="1" dirty="0" err="1"/>
              <a:t>C</a:t>
            </a:r>
            <a:r>
              <a:rPr lang="en-GB" sz="3400" dirty="0" err="1"/>
              <a:t>’est</a:t>
            </a:r>
            <a:r>
              <a:rPr lang="en-GB" sz="3400" dirty="0"/>
              <a:t> </a:t>
            </a:r>
            <a:r>
              <a:rPr lang="en-GB" sz="3400" dirty="0" err="1"/>
              <a:t>leur</a:t>
            </a:r>
            <a:r>
              <a:rPr lang="en-GB" sz="3400" dirty="0"/>
              <a:t> </a:t>
            </a:r>
            <a:r>
              <a:rPr lang="en-GB" sz="3400" dirty="0" err="1"/>
              <a:t>méthode</a:t>
            </a:r>
            <a:r>
              <a:rPr lang="en-GB" sz="3400" dirty="0"/>
              <a:t> de chasse, </a:t>
            </a:r>
            <a:r>
              <a:rPr lang="en-GB" sz="3400" dirty="0" err="1"/>
              <a:t>c’est</a:t>
            </a:r>
            <a:r>
              <a:rPr lang="en-GB" sz="3400" dirty="0"/>
              <a:t> </a:t>
            </a:r>
            <a:r>
              <a:rPr lang="en-GB" sz="3400" dirty="0" err="1"/>
              <a:t>pourquoi</a:t>
            </a:r>
            <a:r>
              <a:rPr lang="en-GB" sz="3400" dirty="0"/>
              <a:t> </a:t>
            </a:r>
            <a:r>
              <a:rPr lang="en-GB" sz="3400" dirty="0" err="1"/>
              <a:t>ils</a:t>
            </a:r>
            <a:r>
              <a:rPr lang="en-GB" sz="3400" dirty="0"/>
              <a:t> </a:t>
            </a:r>
            <a:r>
              <a:rPr lang="en-GB" sz="3400" dirty="0" err="1"/>
              <a:t>sont</a:t>
            </a:r>
            <a:r>
              <a:rPr lang="en-GB" sz="3400" dirty="0"/>
              <a:t> </a:t>
            </a:r>
            <a:r>
              <a:rPr lang="en-GB" sz="3400" b="1" dirty="0">
                <a:solidFill>
                  <a:srgbClr val="D36113"/>
                </a:solidFill>
              </a:rPr>
              <a:t>les plus </a:t>
            </a:r>
            <a:r>
              <a:rPr lang="en-GB" sz="3400" b="1" dirty="0" err="1">
                <a:solidFill>
                  <a:srgbClr val="D36113"/>
                </a:solidFill>
              </a:rPr>
              <a:t>vulnérables</a:t>
            </a:r>
            <a:r>
              <a:rPr lang="en-GB" sz="3400" b="1" dirty="0">
                <a:solidFill>
                  <a:srgbClr val="D36113"/>
                </a:solidFill>
              </a:rPr>
              <a:t> </a:t>
            </a:r>
            <a:r>
              <a:rPr lang="en-GB" sz="3400" b="1" dirty="0" err="1">
                <a:solidFill>
                  <a:srgbClr val="D36113"/>
                </a:solidFill>
              </a:rPr>
              <a:t>à</a:t>
            </a:r>
            <a:r>
              <a:rPr lang="en-GB" sz="3400" b="1" dirty="0">
                <a:solidFill>
                  <a:srgbClr val="D36113"/>
                </a:solidFill>
              </a:rPr>
              <a:t> </a:t>
            </a:r>
            <a:r>
              <a:rPr lang="en-GB" sz="3400" b="1" dirty="0" err="1">
                <a:solidFill>
                  <a:srgbClr val="D36113"/>
                </a:solidFill>
              </a:rPr>
              <a:t>l’éolien</a:t>
            </a:r>
            <a:endParaRPr lang="en-GB" sz="3400" b="1" dirty="0">
              <a:solidFill>
                <a:srgbClr val="D36113"/>
              </a:solidFill>
            </a:endParaRPr>
          </a:p>
        </p:txBody>
      </p:sp>
      <p:sp>
        <p:nvSpPr>
          <p:cNvPr id="3" name="ZoneTexte 2"/>
          <p:cNvSpPr txBox="1"/>
          <p:nvPr/>
        </p:nvSpPr>
        <p:spPr>
          <a:xfrm>
            <a:off x="833055" y="5448167"/>
            <a:ext cx="3031783" cy="553998"/>
          </a:xfrm>
          <a:prstGeom prst="rect">
            <a:avLst/>
          </a:prstGeom>
          <a:solidFill>
            <a:schemeClr val="bg1"/>
          </a:solidFill>
        </p:spPr>
        <p:txBody>
          <a:bodyPr wrap="square" rtlCol="0">
            <a:spAutoFit/>
          </a:bodyPr>
          <a:lstStyle/>
          <a:p>
            <a:pPr algn="ctr"/>
            <a:r>
              <a:rPr lang="fr-FR" sz="3000" dirty="0"/>
              <a:t>ENERGIE SALE</a:t>
            </a:r>
          </a:p>
        </p:txBody>
      </p:sp>
      <p:sp>
        <p:nvSpPr>
          <p:cNvPr id="6" name="ZoneTexte 5"/>
          <p:cNvSpPr txBox="1"/>
          <p:nvPr/>
        </p:nvSpPr>
        <p:spPr>
          <a:xfrm>
            <a:off x="4768355" y="5504985"/>
            <a:ext cx="3031783" cy="553998"/>
          </a:xfrm>
          <a:prstGeom prst="rect">
            <a:avLst/>
          </a:prstGeom>
          <a:solidFill>
            <a:schemeClr val="bg1"/>
          </a:solidFill>
        </p:spPr>
        <p:txBody>
          <a:bodyPr wrap="square" rtlCol="0">
            <a:spAutoFit/>
          </a:bodyPr>
          <a:lstStyle/>
          <a:p>
            <a:pPr algn="ctr"/>
            <a:r>
              <a:rPr lang="fr-FR" sz="3000" dirty="0"/>
              <a:t>ENERGIE PROPRE</a:t>
            </a:r>
          </a:p>
        </p:txBody>
      </p:sp>
    </p:spTree>
    <p:extLst>
      <p:ext uri="{BB962C8B-B14F-4D97-AF65-F5344CB8AC3E}">
        <p14:creationId xmlns:p14="http://schemas.microsoft.com/office/powerpoint/2010/main" val="3146725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D9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2">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iagram&#10;&#10;Description automatically generated">
            <a:extLst>
              <a:ext uri="{FF2B5EF4-FFF2-40B4-BE49-F238E27FC236}">
                <a16:creationId xmlns:a16="http://schemas.microsoft.com/office/drawing/2014/main" id="{9B77AE07-9137-4AA3-B566-AB3B3FBBA7C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98696" y="643467"/>
            <a:ext cx="4791116" cy="5571066"/>
          </a:xfrm>
          <a:prstGeom prst="rect">
            <a:avLst/>
          </a:prstGeom>
        </p:spPr>
      </p:pic>
      <p:sp>
        <p:nvSpPr>
          <p:cNvPr id="13" name="ZoneTexte 12">
            <a:extLst>
              <a:ext uri="{FF2B5EF4-FFF2-40B4-BE49-F238E27FC236}">
                <a16:creationId xmlns:a16="http://schemas.microsoft.com/office/drawing/2014/main" id="{241EB2E8-7AC7-A549-846A-4581A5E5DB0A}"/>
              </a:ext>
            </a:extLst>
          </p:cNvPr>
          <p:cNvSpPr txBox="1"/>
          <p:nvPr/>
        </p:nvSpPr>
        <p:spPr>
          <a:xfrm flipH="1">
            <a:off x="1008185" y="1148862"/>
            <a:ext cx="4454769" cy="4401205"/>
          </a:xfrm>
          <a:prstGeom prst="rect">
            <a:avLst/>
          </a:prstGeom>
          <a:noFill/>
        </p:spPr>
        <p:txBody>
          <a:bodyPr wrap="square" rtlCol="0">
            <a:spAutoFit/>
          </a:bodyPr>
          <a:lstStyle/>
          <a:p>
            <a:r>
              <a:rPr lang="fr-FR" sz="4000" dirty="0">
                <a:solidFill>
                  <a:srgbClr val="5F943E"/>
                </a:solidFill>
              </a:rPr>
              <a:t>DES PREFETS ACCORDENT À DES EXPLOITANTS DES PERMIS DE TUER!!.. </a:t>
            </a:r>
            <a:r>
              <a:rPr lang="fr-FR" sz="4000" b="1" i="1" dirty="0"/>
              <a:t>Au nom de la sauvegarde de la Terre?</a:t>
            </a:r>
          </a:p>
        </p:txBody>
      </p:sp>
    </p:spTree>
    <p:extLst>
      <p:ext uri="{BB962C8B-B14F-4D97-AF65-F5344CB8AC3E}">
        <p14:creationId xmlns:p14="http://schemas.microsoft.com/office/powerpoint/2010/main" val="2414201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693F2-92C4-4B6F-8A02-A11ED1E086A9}"/>
              </a:ext>
            </a:extLst>
          </p:cNvPr>
          <p:cNvSpPr>
            <a:spLocks noGrp="1"/>
          </p:cNvSpPr>
          <p:nvPr>
            <p:ph type="title"/>
          </p:nvPr>
        </p:nvSpPr>
        <p:spPr>
          <a:xfrm>
            <a:off x="839788" y="365126"/>
            <a:ext cx="6097805" cy="618722"/>
          </a:xfrm>
        </p:spPr>
        <p:txBody>
          <a:bodyPr>
            <a:normAutofit/>
          </a:bodyPr>
          <a:lstStyle/>
          <a:p>
            <a:r>
              <a:rPr lang="fr-BE" sz="3600" b="1" dirty="0"/>
              <a:t> </a:t>
            </a:r>
            <a:endParaRPr lang="fr-BE" sz="4000" b="1" dirty="0">
              <a:solidFill>
                <a:srgbClr val="0070C0"/>
              </a:solidFill>
            </a:endParaRPr>
          </a:p>
        </p:txBody>
      </p:sp>
      <p:sp>
        <p:nvSpPr>
          <p:cNvPr id="5" name="Content Placeholder 4">
            <a:extLst>
              <a:ext uri="{FF2B5EF4-FFF2-40B4-BE49-F238E27FC236}">
                <a16:creationId xmlns:a16="http://schemas.microsoft.com/office/drawing/2014/main" id="{C1EBA253-B8AC-4D3C-9395-BB9135C66FA3}"/>
              </a:ext>
            </a:extLst>
          </p:cNvPr>
          <p:cNvSpPr>
            <a:spLocks noGrp="1"/>
          </p:cNvSpPr>
          <p:nvPr>
            <p:ph sz="half" idx="2"/>
          </p:nvPr>
        </p:nvSpPr>
        <p:spPr>
          <a:xfrm>
            <a:off x="443744" y="514350"/>
            <a:ext cx="5652256" cy="673596"/>
          </a:xfrm>
          <a:solidFill>
            <a:srgbClr val="548235"/>
          </a:solidFill>
        </p:spPr>
        <p:txBody>
          <a:bodyPr>
            <a:normAutofit fontScale="70000" lnSpcReduction="20000"/>
          </a:bodyPr>
          <a:lstStyle/>
          <a:p>
            <a:pPr marL="0" indent="0">
              <a:buNone/>
            </a:pPr>
            <a:r>
              <a:rPr lang="fr-BE" sz="5100" b="1" dirty="0">
                <a:solidFill>
                  <a:schemeClr val="bg1"/>
                </a:solidFill>
              </a:rPr>
              <a:t>PARLONS DES  CHIROPTÈRES</a:t>
            </a:r>
            <a:endParaRPr lang="fr-BE" sz="5100" dirty="0">
              <a:solidFill>
                <a:schemeClr val="bg1"/>
              </a:solidFill>
            </a:endParaRPr>
          </a:p>
          <a:p>
            <a:endParaRPr lang="fr-BE" dirty="0"/>
          </a:p>
        </p:txBody>
      </p:sp>
      <p:sp>
        <p:nvSpPr>
          <p:cNvPr id="6" name="Text Placeholder 5">
            <a:extLst>
              <a:ext uri="{FF2B5EF4-FFF2-40B4-BE49-F238E27FC236}">
                <a16:creationId xmlns:a16="http://schemas.microsoft.com/office/drawing/2014/main" id="{C33369A0-E71B-4A44-BB78-0366332C5BC3}"/>
              </a:ext>
            </a:extLst>
          </p:cNvPr>
          <p:cNvSpPr>
            <a:spLocks noGrp="1"/>
          </p:cNvSpPr>
          <p:nvPr>
            <p:ph type="body" sz="quarter" idx="3"/>
          </p:nvPr>
        </p:nvSpPr>
        <p:spPr>
          <a:xfrm>
            <a:off x="6471836" y="201271"/>
            <a:ext cx="5276420" cy="2354360"/>
          </a:xfrm>
        </p:spPr>
        <p:txBody>
          <a:bodyPr>
            <a:noAutofit/>
          </a:bodyPr>
          <a:lstStyle/>
          <a:p>
            <a:pPr algn="ctr"/>
            <a:endParaRPr lang="fr-BE" sz="3200" dirty="0">
              <a:solidFill>
                <a:srgbClr val="548235"/>
              </a:solidFill>
            </a:endParaRPr>
          </a:p>
          <a:p>
            <a:pPr algn="ctr"/>
            <a:endParaRPr lang="fr-BE" sz="3200" dirty="0">
              <a:solidFill>
                <a:srgbClr val="548235"/>
              </a:solidFill>
            </a:endParaRPr>
          </a:p>
          <a:p>
            <a:pPr algn="ctr"/>
            <a:endParaRPr lang="fr-BE" sz="3200" dirty="0">
              <a:solidFill>
                <a:srgbClr val="548235"/>
              </a:solidFill>
            </a:endParaRPr>
          </a:p>
          <a:p>
            <a:pPr algn="ctr"/>
            <a:r>
              <a:rPr lang="fr-BE" sz="3600" dirty="0">
                <a:solidFill>
                  <a:srgbClr val="548235"/>
                </a:solidFill>
              </a:rPr>
              <a:t>FATALE ATTRACTION…</a:t>
            </a:r>
          </a:p>
          <a:p>
            <a:pPr algn="ctr"/>
            <a:r>
              <a:rPr lang="fr-BE" sz="3600" i="1" dirty="0">
                <a:solidFill>
                  <a:srgbClr val="548235"/>
                </a:solidFill>
              </a:rPr>
              <a:t>Causes supposées de cette mortalité </a:t>
            </a:r>
            <a:r>
              <a:rPr lang="fr-BE" sz="3600" dirty="0">
                <a:solidFill>
                  <a:srgbClr val="548235"/>
                </a:solidFill>
              </a:rPr>
              <a:t>:</a:t>
            </a:r>
          </a:p>
          <a:p>
            <a:pPr algn="ctr"/>
            <a:endParaRPr lang="fr-BE" sz="3200" dirty="0">
              <a:solidFill>
                <a:srgbClr val="548235"/>
              </a:solidFill>
            </a:endParaRPr>
          </a:p>
        </p:txBody>
      </p:sp>
      <p:sp>
        <p:nvSpPr>
          <p:cNvPr id="7" name="Content Placeholder 6">
            <a:extLst>
              <a:ext uri="{FF2B5EF4-FFF2-40B4-BE49-F238E27FC236}">
                <a16:creationId xmlns:a16="http://schemas.microsoft.com/office/drawing/2014/main" id="{23D0E2A7-F379-49B4-BC57-B9FE869D5A2B}"/>
              </a:ext>
            </a:extLst>
          </p:cNvPr>
          <p:cNvSpPr>
            <a:spLocks noGrp="1"/>
          </p:cNvSpPr>
          <p:nvPr>
            <p:ph sz="quarter" idx="4"/>
          </p:nvPr>
        </p:nvSpPr>
        <p:spPr>
          <a:xfrm>
            <a:off x="6364013" y="2133330"/>
            <a:ext cx="5305480" cy="4516437"/>
          </a:xfrm>
        </p:spPr>
        <p:txBody>
          <a:bodyPr>
            <a:noAutofit/>
          </a:bodyPr>
          <a:lstStyle/>
          <a:p>
            <a:pPr marL="0" indent="0" algn="ctr">
              <a:buNone/>
            </a:pPr>
            <a:r>
              <a:rPr lang="fr-BE" dirty="0"/>
              <a:t> </a:t>
            </a:r>
          </a:p>
          <a:p>
            <a:r>
              <a:rPr lang="fr-BE" sz="3600" dirty="0"/>
              <a:t>l’attraction indirecte par les insectes qui se collent aux mâts</a:t>
            </a:r>
          </a:p>
          <a:p>
            <a:pPr marL="0" indent="0">
              <a:buNone/>
            </a:pPr>
            <a:r>
              <a:rPr lang="fr-BE" sz="3600" dirty="0"/>
              <a:t> </a:t>
            </a:r>
          </a:p>
          <a:p>
            <a:r>
              <a:rPr lang="fr-BE" sz="3600" dirty="0"/>
              <a:t>La chaleur, les flashs des éoliennes</a:t>
            </a:r>
          </a:p>
          <a:p>
            <a:endParaRPr lang="fr-BE" dirty="0">
              <a:hlinkClick r:id="rId3"/>
            </a:endParaRPr>
          </a:p>
          <a:p>
            <a:endParaRPr lang="fr-BE" sz="2400" dirty="0"/>
          </a:p>
        </p:txBody>
      </p:sp>
      <p:sp>
        <p:nvSpPr>
          <p:cNvPr id="8" name="ZoneTexte 7"/>
          <p:cNvSpPr txBox="1"/>
          <p:nvPr/>
        </p:nvSpPr>
        <p:spPr>
          <a:xfrm>
            <a:off x="300447" y="1570272"/>
            <a:ext cx="5147854" cy="5139869"/>
          </a:xfrm>
          <a:prstGeom prst="rect">
            <a:avLst/>
          </a:prstGeom>
          <a:noFill/>
        </p:spPr>
        <p:txBody>
          <a:bodyPr wrap="square" rtlCol="0">
            <a:spAutoFit/>
          </a:bodyPr>
          <a:lstStyle/>
          <a:p>
            <a:pPr marL="285750" indent="-285750"/>
            <a:r>
              <a:rPr lang="fr-BE" sz="4000" dirty="0"/>
              <a:t>Le taux de mortalité par collision est évalué en moyenne </a:t>
            </a:r>
            <a:r>
              <a:rPr lang="fr-BE" sz="4000" b="1" dirty="0">
                <a:solidFill>
                  <a:srgbClr val="D36113"/>
                </a:solidFill>
              </a:rPr>
              <a:t>à 20 chauves-souris par éolienne et par an, soit deux fois plus que les oiseaux</a:t>
            </a:r>
            <a:r>
              <a:rPr lang="fr-BE" sz="4000" dirty="0">
                <a:solidFill>
                  <a:srgbClr val="D36113"/>
                </a:solidFill>
              </a:rPr>
              <a:t>.</a:t>
            </a:r>
          </a:p>
          <a:p>
            <a:pPr marL="285750" indent="-285750"/>
            <a:endParaRPr lang="fr-BE" sz="3000" dirty="0">
              <a:solidFill>
                <a:srgbClr val="D36113"/>
              </a:solidFill>
            </a:endParaRPr>
          </a:p>
          <a:p>
            <a:endParaRPr lang="fr-FR" dirty="0"/>
          </a:p>
        </p:txBody>
      </p:sp>
    </p:spTree>
    <p:extLst>
      <p:ext uri="{BB962C8B-B14F-4D97-AF65-F5344CB8AC3E}">
        <p14:creationId xmlns:p14="http://schemas.microsoft.com/office/powerpoint/2010/main" val="1734943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18B5C7-D949-4DFD-A944-75A97F631331}"/>
              </a:ext>
            </a:extLst>
          </p:cNvPr>
          <p:cNvPicPr>
            <a:picLocks noChangeAspect="1"/>
          </p:cNvPicPr>
          <p:nvPr/>
        </p:nvPicPr>
        <p:blipFill>
          <a:blip r:embed="rId3"/>
          <a:stretch>
            <a:fillRect/>
          </a:stretch>
        </p:blipFill>
        <p:spPr>
          <a:xfrm>
            <a:off x="4902748" y="195661"/>
            <a:ext cx="3359543" cy="3552204"/>
          </a:xfrm>
          <a:prstGeom prst="rect">
            <a:avLst/>
          </a:prstGeom>
        </p:spPr>
      </p:pic>
      <p:sp>
        <p:nvSpPr>
          <p:cNvPr id="3" name="Rectangle 2">
            <a:extLst>
              <a:ext uri="{FF2B5EF4-FFF2-40B4-BE49-F238E27FC236}">
                <a16:creationId xmlns:a16="http://schemas.microsoft.com/office/drawing/2014/main" id="{1A2858E9-1E53-4975-AFB7-248538932612}"/>
              </a:ext>
            </a:extLst>
          </p:cNvPr>
          <p:cNvSpPr/>
          <p:nvPr/>
        </p:nvSpPr>
        <p:spPr>
          <a:xfrm>
            <a:off x="1261642" y="6420810"/>
            <a:ext cx="8854633" cy="307777"/>
          </a:xfrm>
          <a:prstGeom prst="rect">
            <a:avLst/>
          </a:prstGeom>
        </p:spPr>
        <p:txBody>
          <a:bodyPr wrap="square">
            <a:spAutoFit/>
          </a:bodyPr>
          <a:lstStyle/>
          <a:p>
            <a:r>
              <a:rPr lang="fr-BE" sz="1400" dirty="0"/>
              <a:t> </a:t>
            </a:r>
          </a:p>
        </p:txBody>
      </p:sp>
      <p:pic>
        <p:nvPicPr>
          <p:cNvPr id="4" name="Picture 3">
            <a:extLst>
              <a:ext uri="{FF2B5EF4-FFF2-40B4-BE49-F238E27FC236}">
                <a16:creationId xmlns:a16="http://schemas.microsoft.com/office/drawing/2014/main" id="{EB80549B-7622-4871-A5AA-F8C2076A31EF}"/>
              </a:ext>
            </a:extLst>
          </p:cNvPr>
          <p:cNvPicPr>
            <a:picLocks noChangeAspect="1"/>
          </p:cNvPicPr>
          <p:nvPr/>
        </p:nvPicPr>
        <p:blipFill>
          <a:blip r:embed="rId4"/>
          <a:stretch>
            <a:fillRect/>
          </a:stretch>
        </p:blipFill>
        <p:spPr>
          <a:xfrm>
            <a:off x="8535424" y="189595"/>
            <a:ext cx="3436645" cy="3493732"/>
          </a:xfrm>
          <a:prstGeom prst="rect">
            <a:avLst/>
          </a:prstGeom>
        </p:spPr>
      </p:pic>
      <p:pic>
        <p:nvPicPr>
          <p:cNvPr id="5" name="Picture 4">
            <a:extLst>
              <a:ext uri="{FF2B5EF4-FFF2-40B4-BE49-F238E27FC236}">
                <a16:creationId xmlns:a16="http://schemas.microsoft.com/office/drawing/2014/main" id="{8753BDB4-BD9D-4C13-9322-F38C92A5BA21}"/>
              </a:ext>
            </a:extLst>
          </p:cNvPr>
          <p:cNvPicPr>
            <a:picLocks noChangeAspect="1"/>
          </p:cNvPicPr>
          <p:nvPr/>
        </p:nvPicPr>
        <p:blipFill>
          <a:blip r:embed="rId5"/>
          <a:stretch>
            <a:fillRect/>
          </a:stretch>
        </p:blipFill>
        <p:spPr>
          <a:xfrm>
            <a:off x="452152" y="3743352"/>
            <a:ext cx="4013582" cy="2630018"/>
          </a:xfrm>
          <a:prstGeom prst="rect">
            <a:avLst/>
          </a:prstGeom>
        </p:spPr>
      </p:pic>
      <p:pic>
        <p:nvPicPr>
          <p:cNvPr id="6" name="Picture 5">
            <a:extLst>
              <a:ext uri="{FF2B5EF4-FFF2-40B4-BE49-F238E27FC236}">
                <a16:creationId xmlns:a16="http://schemas.microsoft.com/office/drawing/2014/main" id="{390C619D-73B2-419C-A7E5-7384349D84D0}"/>
              </a:ext>
            </a:extLst>
          </p:cNvPr>
          <p:cNvPicPr>
            <a:picLocks noChangeAspect="1"/>
          </p:cNvPicPr>
          <p:nvPr/>
        </p:nvPicPr>
        <p:blipFill>
          <a:blip r:embed="rId6"/>
          <a:stretch>
            <a:fillRect/>
          </a:stretch>
        </p:blipFill>
        <p:spPr>
          <a:xfrm>
            <a:off x="6330279" y="3860358"/>
            <a:ext cx="3502529" cy="2536314"/>
          </a:xfrm>
          <a:prstGeom prst="rect">
            <a:avLst/>
          </a:prstGeom>
        </p:spPr>
      </p:pic>
      <p:sp>
        <p:nvSpPr>
          <p:cNvPr id="9" name="ZoneTexte 8">
            <a:extLst>
              <a:ext uri="{FF2B5EF4-FFF2-40B4-BE49-F238E27FC236}">
                <a16:creationId xmlns:a16="http://schemas.microsoft.com/office/drawing/2014/main" id="{F92FD2E7-0E82-7244-BA6B-0388CAECDDBD}"/>
              </a:ext>
            </a:extLst>
          </p:cNvPr>
          <p:cNvSpPr txBox="1"/>
          <p:nvPr/>
        </p:nvSpPr>
        <p:spPr>
          <a:xfrm>
            <a:off x="363259" y="271523"/>
            <a:ext cx="4102598" cy="3200876"/>
          </a:xfrm>
          <a:prstGeom prst="rect">
            <a:avLst/>
          </a:prstGeom>
          <a:noFill/>
        </p:spPr>
        <p:txBody>
          <a:bodyPr wrap="square" rtlCol="0">
            <a:spAutoFit/>
          </a:bodyPr>
          <a:lstStyle/>
          <a:p>
            <a:r>
              <a:rPr lang="fr-BE" sz="2800" dirty="0"/>
              <a:t>Les chauves-souris sont victimes de la </a:t>
            </a:r>
            <a:r>
              <a:rPr lang="fr-BE" sz="3600" b="1" dirty="0">
                <a:solidFill>
                  <a:srgbClr val="D36113"/>
                </a:solidFill>
              </a:rPr>
              <a:t>surpression</a:t>
            </a:r>
            <a:r>
              <a:rPr lang="fr-BE" sz="3600" dirty="0"/>
              <a:t> </a:t>
            </a:r>
            <a:r>
              <a:rPr lang="fr-BE" sz="2800" dirty="0"/>
              <a:t>occasionnée par le passage des pales devant le mât = </a:t>
            </a:r>
            <a:r>
              <a:rPr lang="fr-BE" sz="3600" b="1" dirty="0">
                <a:solidFill>
                  <a:srgbClr val="D36113"/>
                </a:solidFill>
              </a:rPr>
              <a:t>le  barotraumatisme</a:t>
            </a:r>
          </a:p>
          <a:p>
            <a:endParaRPr lang="fr-FR" dirty="0"/>
          </a:p>
        </p:txBody>
      </p:sp>
    </p:spTree>
    <p:extLst>
      <p:ext uri="{BB962C8B-B14F-4D97-AF65-F5344CB8AC3E}">
        <p14:creationId xmlns:p14="http://schemas.microsoft.com/office/powerpoint/2010/main" val="2346997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4ED946F-C9B2-4743-BE7F-81AAFCEC2000}"/>
              </a:ext>
            </a:extLst>
          </p:cNvPr>
          <p:cNvSpPr>
            <a:spLocks noGrp="1"/>
          </p:cNvSpPr>
          <p:nvPr>
            <p:ph type="title"/>
          </p:nvPr>
        </p:nvSpPr>
        <p:spPr>
          <a:xfrm>
            <a:off x="600896" y="254588"/>
            <a:ext cx="6145503" cy="783158"/>
          </a:xfrm>
          <a:solidFill>
            <a:srgbClr val="548235"/>
          </a:solidFill>
        </p:spPr>
        <p:txBody>
          <a:bodyPr vert="horz" lIns="91440" tIns="45720" rIns="91440" bIns="45720" rtlCol="0" anchor="ctr">
            <a:normAutofit/>
          </a:bodyPr>
          <a:lstStyle/>
          <a:p>
            <a:r>
              <a:rPr lang="en-US" sz="3000" b="1" dirty="0">
                <a:solidFill>
                  <a:srgbClr val="FFFFFF"/>
                </a:solidFill>
              </a:rPr>
              <a:t>Et </a:t>
            </a:r>
            <a:r>
              <a:rPr lang="en-US" sz="3000" b="1" dirty="0" err="1">
                <a:solidFill>
                  <a:srgbClr val="FFFFFF"/>
                </a:solidFill>
              </a:rPr>
              <a:t>puis</a:t>
            </a:r>
            <a:r>
              <a:rPr lang="en-US" sz="3000" b="1" dirty="0">
                <a:solidFill>
                  <a:srgbClr val="FFFFFF"/>
                </a:solidFill>
              </a:rPr>
              <a:t> il y a </a:t>
            </a:r>
            <a:r>
              <a:rPr lang="en-US" sz="3000" b="1" dirty="0" err="1">
                <a:solidFill>
                  <a:srgbClr val="FFFFFF"/>
                </a:solidFill>
              </a:rPr>
              <a:t>aussi</a:t>
            </a:r>
            <a:r>
              <a:rPr lang="en-US" sz="3000" b="1" dirty="0">
                <a:solidFill>
                  <a:srgbClr val="FFFFFF"/>
                </a:solidFill>
              </a:rPr>
              <a:t> les </a:t>
            </a:r>
            <a:r>
              <a:rPr lang="en-US" sz="3000" b="1" dirty="0" err="1">
                <a:solidFill>
                  <a:srgbClr val="FFFFFF"/>
                </a:solidFill>
              </a:rPr>
              <a:t>insectes</a:t>
            </a:r>
            <a:r>
              <a:rPr lang="en-US" sz="3000" b="1" dirty="0">
                <a:solidFill>
                  <a:srgbClr val="FFFFFF"/>
                </a:solidFill>
              </a:rPr>
              <a:t>…</a:t>
            </a:r>
          </a:p>
        </p:txBody>
      </p:sp>
      <p:sp>
        <p:nvSpPr>
          <p:cNvPr id="5" name="Text Placeholder 4">
            <a:extLst>
              <a:ext uri="{FF2B5EF4-FFF2-40B4-BE49-F238E27FC236}">
                <a16:creationId xmlns:a16="http://schemas.microsoft.com/office/drawing/2014/main" id="{331AA7C0-0CDF-4565-82B1-E058C844617A}"/>
              </a:ext>
            </a:extLst>
          </p:cNvPr>
          <p:cNvSpPr>
            <a:spLocks noGrp="1"/>
          </p:cNvSpPr>
          <p:nvPr>
            <p:ph type="body" sz="half" idx="2"/>
          </p:nvPr>
        </p:nvSpPr>
        <p:spPr>
          <a:xfrm>
            <a:off x="505297" y="1357306"/>
            <a:ext cx="5571925" cy="5237844"/>
          </a:xfrm>
        </p:spPr>
        <p:txBody>
          <a:bodyPr vert="horz" lIns="91440" tIns="45720" rIns="91440" bIns="45720" rtlCol="0">
            <a:normAutofit fontScale="92500" lnSpcReduction="10000"/>
          </a:bodyPr>
          <a:lstStyle/>
          <a:p>
            <a:pPr marL="285750" indent="-228600">
              <a:buFont typeface="Arial" panose="020B0604020202020204" pitchFamily="34" charset="0"/>
              <a:buChar char="•"/>
            </a:pPr>
            <a:r>
              <a:rPr lang="en-US" sz="2600" dirty="0"/>
              <a:t>En </a:t>
            </a:r>
            <a:r>
              <a:rPr lang="en-US" sz="2600" dirty="0" err="1"/>
              <a:t>Allemagne</a:t>
            </a:r>
            <a:r>
              <a:rPr lang="en-US" sz="2600" dirty="0"/>
              <a:t>, </a:t>
            </a:r>
            <a:r>
              <a:rPr lang="en-US" sz="2600" dirty="0" err="1"/>
              <a:t>chaque</a:t>
            </a:r>
            <a:r>
              <a:rPr lang="en-US" sz="2600" dirty="0"/>
              <a:t> </a:t>
            </a:r>
            <a:r>
              <a:rPr lang="en-US" sz="2600" dirty="0" err="1"/>
              <a:t>année</a:t>
            </a:r>
            <a:r>
              <a:rPr lang="en-US" sz="2600" dirty="0"/>
              <a:t>, 1200 </a:t>
            </a:r>
            <a:r>
              <a:rPr lang="en-US" sz="2600" dirty="0" err="1"/>
              <a:t>tonnes</a:t>
            </a:r>
            <a:r>
              <a:rPr lang="en-US" sz="2600" dirty="0"/>
              <a:t> de </a:t>
            </a:r>
            <a:r>
              <a:rPr lang="en-US" sz="2600" dirty="0" err="1"/>
              <a:t>papillons</a:t>
            </a:r>
            <a:r>
              <a:rPr lang="en-US" sz="2600" dirty="0"/>
              <a:t> et </a:t>
            </a:r>
            <a:r>
              <a:rPr lang="en-US" sz="2600" dirty="0" err="1"/>
              <a:t>autres</a:t>
            </a:r>
            <a:r>
              <a:rPr lang="en-US" sz="2600" dirty="0"/>
              <a:t> </a:t>
            </a:r>
            <a:r>
              <a:rPr lang="en-US" sz="2600" dirty="0" err="1"/>
              <a:t>insectes</a:t>
            </a:r>
            <a:r>
              <a:rPr lang="en-US" sz="2600" dirty="0"/>
              <a:t> </a:t>
            </a:r>
            <a:r>
              <a:rPr lang="en-US" sz="2600" dirty="0" err="1"/>
              <a:t>volants</a:t>
            </a:r>
            <a:r>
              <a:rPr lang="en-US" sz="2600" dirty="0"/>
              <a:t> se </a:t>
            </a:r>
            <a:r>
              <a:rPr lang="en-US" sz="2600" dirty="0" err="1"/>
              <a:t>collent</a:t>
            </a:r>
            <a:r>
              <a:rPr lang="en-US" sz="2600" dirty="0"/>
              <a:t> </a:t>
            </a:r>
            <a:r>
              <a:rPr lang="en-US" sz="2600" dirty="0" err="1"/>
              <a:t>sur</a:t>
            </a:r>
            <a:r>
              <a:rPr lang="en-US" sz="2600" dirty="0"/>
              <a:t> les 31 000 </a:t>
            </a:r>
            <a:r>
              <a:rPr lang="en-US" sz="2600" dirty="0" err="1"/>
              <a:t>éoliennes</a:t>
            </a:r>
            <a:r>
              <a:rPr lang="en-US" sz="2600" dirty="0"/>
              <a:t>, </a:t>
            </a:r>
            <a:r>
              <a:rPr lang="en-US" sz="2600" dirty="0" err="1"/>
              <a:t>tels</a:t>
            </a:r>
            <a:r>
              <a:rPr lang="en-US" sz="2600" dirty="0"/>
              <a:t> des </a:t>
            </a:r>
            <a:r>
              <a:rPr lang="en-US" sz="2600" dirty="0" err="1"/>
              <a:t>résidus</a:t>
            </a:r>
            <a:r>
              <a:rPr lang="en-US" sz="2600" dirty="0"/>
              <a:t>. </a:t>
            </a:r>
          </a:p>
          <a:p>
            <a:pPr marL="285750" indent="-228600">
              <a:buFont typeface="Arial" panose="020B0604020202020204" pitchFamily="34" charset="0"/>
              <a:buChar char="•"/>
            </a:pPr>
            <a:r>
              <a:rPr lang="en-US" sz="3200" b="1" i="1" dirty="0" err="1">
                <a:solidFill>
                  <a:srgbClr val="D36113"/>
                </a:solidFill>
              </a:rPr>
              <a:t>Ce</a:t>
            </a:r>
            <a:r>
              <a:rPr lang="en-US" sz="3200" b="1" i="1" dirty="0">
                <a:solidFill>
                  <a:srgbClr val="D36113"/>
                </a:solidFill>
              </a:rPr>
              <a:t> qui correspond environ </a:t>
            </a:r>
            <a:r>
              <a:rPr lang="en-US" sz="3200" b="1" i="1" dirty="0" err="1">
                <a:solidFill>
                  <a:srgbClr val="D36113"/>
                </a:solidFill>
              </a:rPr>
              <a:t>à</a:t>
            </a:r>
            <a:r>
              <a:rPr lang="en-US" sz="3200" b="1" i="1" dirty="0">
                <a:solidFill>
                  <a:srgbClr val="D36113"/>
                </a:solidFill>
              </a:rPr>
              <a:t> 5 </a:t>
            </a:r>
            <a:r>
              <a:rPr lang="en-US" sz="3200" b="1" i="1" dirty="0" err="1">
                <a:solidFill>
                  <a:srgbClr val="D36113"/>
                </a:solidFill>
              </a:rPr>
              <a:t>ou</a:t>
            </a:r>
            <a:r>
              <a:rPr lang="en-US" sz="3200" b="1" i="1" dirty="0">
                <a:solidFill>
                  <a:srgbClr val="D36113"/>
                </a:solidFill>
              </a:rPr>
              <a:t> 6 milliards </a:t>
            </a:r>
            <a:r>
              <a:rPr lang="en-US" sz="3200" b="1" i="1" dirty="0" err="1">
                <a:solidFill>
                  <a:srgbClr val="D36113"/>
                </a:solidFill>
              </a:rPr>
              <a:t>d’insectes</a:t>
            </a:r>
            <a:r>
              <a:rPr lang="en-US" sz="3200" b="1" i="1" dirty="0">
                <a:solidFill>
                  <a:srgbClr val="D36113"/>
                </a:solidFill>
              </a:rPr>
              <a:t> par jour, entre </a:t>
            </a:r>
            <a:r>
              <a:rPr lang="en-US" sz="3200" b="1" i="1" dirty="0" err="1">
                <a:solidFill>
                  <a:srgbClr val="D36113"/>
                </a:solidFill>
              </a:rPr>
              <a:t>avril</a:t>
            </a:r>
            <a:r>
              <a:rPr lang="en-US" sz="3200" b="1" i="1" dirty="0">
                <a:solidFill>
                  <a:srgbClr val="D36113"/>
                </a:solidFill>
              </a:rPr>
              <a:t> et </a:t>
            </a:r>
            <a:r>
              <a:rPr lang="en-US" sz="3200" b="1" i="1" dirty="0" err="1">
                <a:solidFill>
                  <a:srgbClr val="D36113"/>
                </a:solidFill>
              </a:rPr>
              <a:t>octobre</a:t>
            </a:r>
            <a:endParaRPr lang="en-US" sz="3200" b="1" dirty="0">
              <a:solidFill>
                <a:srgbClr val="D36113"/>
              </a:solidFill>
            </a:endParaRPr>
          </a:p>
          <a:p>
            <a:pPr marL="285750" indent="-228600">
              <a:buFont typeface="Arial" panose="020B0604020202020204" pitchFamily="34" charset="0"/>
              <a:buChar char="•"/>
            </a:pPr>
            <a:endParaRPr lang="en-US" sz="2600" dirty="0"/>
          </a:p>
          <a:p>
            <a:pPr marL="285750" indent="-228600">
              <a:buFont typeface="Arial" panose="020B0604020202020204" pitchFamily="34" charset="0"/>
              <a:buChar char="•"/>
            </a:pPr>
            <a:r>
              <a:rPr lang="en-US" sz="3500" dirty="0" err="1"/>
              <a:t>Résultat</a:t>
            </a:r>
            <a:r>
              <a:rPr lang="en-US" sz="3500" dirty="0"/>
              <a:t> : </a:t>
            </a:r>
            <a:r>
              <a:rPr lang="en-US" sz="3500" b="1" dirty="0" err="1">
                <a:solidFill>
                  <a:srgbClr val="D36113"/>
                </a:solidFill>
              </a:rPr>
              <a:t>Jusqu’à</a:t>
            </a:r>
            <a:r>
              <a:rPr lang="en-US" sz="3500" dirty="0">
                <a:solidFill>
                  <a:srgbClr val="D36113"/>
                </a:solidFill>
              </a:rPr>
              <a:t> </a:t>
            </a:r>
            <a:r>
              <a:rPr lang="en-US" sz="3500" b="1" i="1" dirty="0">
                <a:solidFill>
                  <a:srgbClr val="D36113"/>
                </a:solidFill>
              </a:rPr>
              <a:t>30% de </a:t>
            </a:r>
            <a:r>
              <a:rPr lang="en-US" sz="3500" b="1" i="1" dirty="0" err="1">
                <a:solidFill>
                  <a:srgbClr val="D36113"/>
                </a:solidFill>
              </a:rPr>
              <a:t>perte</a:t>
            </a:r>
            <a:r>
              <a:rPr lang="en-US" sz="3500" b="1" i="1" dirty="0">
                <a:solidFill>
                  <a:srgbClr val="D36113"/>
                </a:solidFill>
              </a:rPr>
              <a:t> de puissance des machines</a:t>
            </a:r>
            <a:r>
              <a:rPr lang="en-US" sz="3500" b="1" i="1" dirty="0"/>
              <a:t>.</a:t>
            </a:r>
          </a:p>
          <a:p>
            <a:pPr indent="-228600">
              <a:buFont typeface="Arial" panose="020B0604020202020204" pitchFamily="34" charset="0"/>
              <a:buChar char="•"/>
            </a:pPr>
            <a:endParaRPr lang="en-US" sz="2800" b="1" dirty="0"/>
          </a:p>
          <a:p>
            <a:pPr indent="-228600">
              <a:buFont typeface="Arial" panose="020B0604020202020204" pitchFamily="34" charset="0"/>
              <a:buChar char="•"/>
            </a:pPr>
            <a:r>
              <a:rPr lang="en-US" sz="2800" b="1" dirty="0"/>
              <a:t>OU SONT LES DONNÉES, EN FRANCE?</a:t>
            </a:r>
          </a:p>
        </p:txBody>
      </p:sp>
      <p:pic>
        <p:nvPicPr>
          <p:cNvPr id="3" name="Picture 2">
            <a:extLst>
              <a:ext uri="{FF2B5EF4-FFF2-40B4-BE49-F238E27FC236}">
                <a16:creationId xmlns:a16="http://schemas.microsoft.com/office/drawing/2014/main" id="{7D7F20BD-5F7D-4D5E-B038-322F9E9EEA2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2"/>
          <a:stretch/>
        </p:blipFill>
        <p:spPr>
          <a:xfrm>
            <a:off x="6114780" y="1618285"/>
            <a:ext cx="5694985" cy="4450006"/>
          </a:xfrm>
          <a:prstGeom prst="rect">
            <a:avLst/>
          </a:prstGeom>
        </p:spPr>
      </p:pic>
    </p:spTree>
    <p:extLst>
      <p:ext uri="{BB962C8B-B14F-4D97-AF65-F5344CB8AC3E}">
        <p14:creationId xmlns:p14="http://schemas.microsoft.com/office/powerpoint/2010/main" val="8436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602591-F2E1-46BB-BE6B-9AC3229F111B}"/>
              </a:ext>
            </a:extLst>
          </p:cNvPr>
          <p:cNvPicPr>
            <a:picLocks noChangeAspect="1"/>
          </p:cNvPicPr>
          <p:nvPr/>
        </p:nvPicPr>
        <p:blipFill>
          <a:blip r:embed="rId2"/>
          <a:stretch>
            <a:fillRect/>
          </a:stretch>
        </p:blipFill>
        <p:spPr>
          <a:xfrm>
            <a:off x="2294556" y="138545"/>
            <a:ext cx="7278935" cy="5312152"/>
          </a:xfrm>
          <a:prstGeom prst="rect">
            <a:avLst/>
          </a:prstGeom>
          <a:ln>
            <a:solidFill>
              <a:schemeClr val="accent1"/>
            </a:solidFill>
          </a:ln>
        </p:spPr>
      </p:pic>
      <p:sp>
        <p:nvSpPr>
          <p:cNvPr id="4" name="ZoneTexte 3">
            <a:extLst>
              <a:ext uri="{FF2B5EF4-FFF2-40B4-BE49-F238E27FC236}">
                <a16:creationId xmlns:a16="http://schemas.microsoft.com/office/drawing/2014/main" id="{A9876C0F-0A6D-0749-803D-CF048679AA9D}"/>
              </a:ext>
            </a:extLst>
          </p:cNvPr>
          <p:cNvSpPr txBox="1"/>
          <p:nvPr/>
        </p:nvSpPr>
        <p:spPr>
          <a:xfrm>
            <a:off x="0" y="5569984"/>
            <a:ext cx="11610109" cy="1231106"/>
          </a:xfrm>
          <a:prstGeom prst="rect">
            <a:avLst/>
          </a:prstGeom>
          <a:noFill/>
        </p:spPr>
        <p:txBody>
          <a:bodyPr wrap="square" rtlCol="0">
            <a:spAutoFit/>
          </a:bodyPr>
          <a:lstStyle/>
          <a:p>
            <a:pPr algn="ctr">
              <a:spcAft>
                <a:spcPts val="0"/>
              </a:spcAft>
            </a:pPr>
            <a:r>
              <a:rPr lang="en-GB" sz="2800" b="1" dirty="0">
                <a:latin typeface="Calibri" panose="020F0502020204030204" pitchFamily="34" charset="0"/>
                <a:ea typeface="Calibri" panose="020F0502020204030204" pitchFamily="34" charset="0"/>
                <a:cs typeface="Consolas" panose="020B0609020204030204" pitchFamily="49" charset="0"/>
              </a:rPr>
              <a:t>« </a:t>
            </a:r>
            <a:r>
              <a:rPr lang="en-GB" sz="2800" b="1" i="1" dirty="0" err="1">
                <a:latin typeface="Calibri" panose="020F0502020204030204" pitchFamily="34" charset="0"/>
                <a:ea typeface="Calibri" panose="020F0502020204030204" pitchFamily="34" charset="0"/>
                <a:cs typeface="Consolas" panose="020B0609020204030204" pitchFamily="49" charset="0"/>
              </a:rPr>
              <a:t>C'est</a:t>
            </a:r>
            <a:r>
              <a:rPr lang="en-GB" sz="2800" b="1" i="1" dirty="0">
                <a:latin typeface="Calibri" panose="020F0502020204030204" pitchFamily="34" charset="0"/>
                <a:ea typeface="Calibri" panose="020F0502020204030204" pitchFamily="34" charset="0"/>
                <a:cs typeface="Consolas" panose="020B0609020204030204" pitchFamily="49" charset="0"/>
              </a:rPr>
              <a:t> pas </a:t>
            </a:r>
            <a:r>
              <a:rPr lang="en-GB" sz="2800" b="1" i="1" dirty="0" err="1">
                <a:latin typeface="Calibri" panose="020F0502020204030204" pitchFamily="34" charset="0"/>
                <a:ea typeface="Calibri" panose="020F0502020204030204" pitchFamily="34" charset="0"/>
                <a:cs typeface="Consolas" panose="020B0609020204030204" pitchFamily="49" charset="0"/>
              </a:rPr>
              <a:t>parce</a:t>
            </a:r>
            <a:r>
              <a:rPr lang="en-GB" sz="2800" b="1" i="1" dirty="0">
                <a:latin typeface="Calibri" panose="020F0502020204030204" pitchFamily="34" charset="0"/>
                <a:ea typeface="Calibri" panose="020F0502020204030204" pitchFamily="34" charset="0"/>
                <a:cs typeface="Consolas" panose="020B0609020204030204" pitchFamily="49" charset="0"/>
              </a:rPr>
              <a:t> </a:t>
            </a:r>
            <a:r>
              <a:rPr lang="en-GB" sz="2800" b="1" i="1" dirty="0" err="1">
                <a:latin typeface="Calibri" panose="020F0502020204030204" pitchFamily="34" charset="0"/>
                <a:ea typeface="Calibri" panose="020F0502020204030204" pitchFamily="34" charset="0"/>
                <a:cs typeface="Consolas" panose="020B0609020204030204" pitchFamily="49" charset="0"/>
              </a:rPr>
              <a:t>qu'ils</a:t>
            </a:r>
            <a:r>
              <a:rPr lang="en-GB" sz="2800" b="1" i="1" dirty="0">
                <a:latin typeface="Calibri" panose="020F0502020204030204" pitchFamily="34" charset="0"/>
                <a:ea typeface="Calibri" panose="020F0502020204030204" pitchFamily="34" charset="0"/>
                <a:cs typeface="Consolas" panose="020B0609020204030204" pitchFamily="49" charset="0"/>
              </a:rPr>
              <a:t> </a:t>
            </a:r>
            <a:r>
              <a:rPr lang="en-GB" sz="2800" b="1" i="1" dirty="0" err="1">
                <a:latin typeface="Calibri" panose="020F0502020204030204" pitchFamily="34" charset="0"/>
                <a:ea typeface="Calibri" panose="020F0502020204030204" pitchFamily="34" charset="0"/>
                <a:cs typeface="Consolas" panose="020B0609020204030204" pitchFamily="49" charset="0"/>
              </a:rPr>
              <a:t>sont</a:t>
            </a:r>
            <a:r>
              <a:rPr lang="en-GB" sz="2800" b="1" i="1" dirty="0">
                <a:latin typeface="Calibri" panose="020F0502020204030204" pitchFamily="34" charset="0"/>
                <a:ea typeface="Calibri" panose="020F0502020204030204" pitchFamily="34" charset="0"/>
                <a:cs typeface="Consolas" panose="020B0609020204030204" pitchFamily="49" charset="0"/>
              </a:rPr>
              <a:t> </a:t>
            </a:r>
            <a:r>
              <a:rPr lang="en-GB" sz="2800" b="1" i="1" dirty="0" err="1">
                <a:latin typeface="Calibri" panose="020F0502020204030204" pitchFamily="34" charset="0"/>
                <a:ea typeface="Calibri" panose="020F0502020204030204" pitchFamily="34" charset="0"/>
                <a:cs typeface="Consolas" panose="020B0609020204030204" pitchFamily="49" charset="0"/>
              </a:rPr>
              <a:t>nombreux</a:t>
            </a:r>
            <a:r>
              <a:rPr lang="en-GB" sz="2800" b="1" i="1" dirty="0">
                <a:latin typeface="Calibri" panose="020F0502020204030204" pitchFamily="34" charset="0"/>
                <a:ea typeface="Calibri" panose="020F0502020204030204" pitchFamily="34" charset="0"/>
                <a:cs typeface="Consolas" panose="020B0609020204030204" pitchFamily="49" charset="0"/>
              </a:rPr>
              <a:t> </a:t>
            </a:r>
            <a:r>
              <a:rPr lang="en-GB" sz="2800" b="1" i="1" dirty="0" err="1">
                <a:latin typeface="Calibri" panose="020F0502020204030204" pitchFamily="34" charset="0"/>
                <a:ea typeface="Calibri" panose="020F0502020204030204" pitchFamily="34" charset="0"/>
                <a:cs typeface="Consolas" panose="020B0609020204030204" pitchFamily="49" charset="0"/>
              </a:rPr>
              <a:t>à</a:t>
            </a:r>
            <a:r>
              <a:rPr lang="en-GB" sz="2800" b="1" i="1" dirty="0">
                <a:latin typeface="Calibri" panose="020F0502020204030204" pitchFamily="34" charset="0"/>
                <a:ea typeface="Calibri" panose="020F0502020204030204" pitchFamily="34" charset="0"/>
                <a:cs typeface="Consolas" panose="020B0609020204030204" pitchFamily="49" charset="0"/>
              </a:rPr>
              <a:t> </a:t>
            </a:r>
            <a:r>
              <a:rPr lang="en-GB" sz="2800" b="1" i="1" dirty="0" err="1">
                <a:latin typeface="Calibri" panose="020F0502020204030204" pitchFamily="34" charset="0"/>
                <a:ea typeface="Calibri" panose="020F0502020204030204" pitchFamily="34" charset="0"/>
                <a:cs typeface="Consolas" panose="020B0609020204030204" pitchFamily="49" charset="0"/>
              </a:rPr>
              <a:t>avoir</a:t>
            </a:r>
            <a:r>
              <a:rPr lang="en-GB" sz="2800" b="1" i="1" dirty="0">
                <a:latin typeface="Calibri" panose="020F0502020204030204" pitchFamily="34" charset="0"/>
                <a:ea typeface="Calibri" panose="020F0502020204030204" pitchFamily="34" charset="0"/>
                <a:cs typeface="Consolas" panose="020B0609020204030204" pitchFamily="49" charset="0"/>
              </a:rPr>
              <a:t> tort </a:t>
            </a:r>
            <a:r>
              <a:rPr lang="en-GB" sz="2800" b="1" i="1" dirty="0" err="1">
                <a:latin typeface="Calibri" panose="020F0502020204030204" pitchFamily="34" charset="0"/>
                <a:ea typeface="Calibri" panose="020F0502020204030204" pitchFamily="34" charset="0"/>
                <a:cs typeface="Consolas" panose="020B0609020204030204" pitchFamily="49" charset="0"/>
              </a:rPr>
              <a:t>qu'ils</a:t>
            </a:r>
            <a:r>
              <a:rPr lang="en-GB" sz="2800" b="1" i="1" dirty="0">
                <a:latin typeface="Calibri" panose="020F0502020204030204" pitchFamily="34" charset="0"/>
                <a:ea typeface="Calibri" panose="020F0502020204030204" pitchFamily="34" charset="0"/>
                <a:cs typeface="Consolas" panose="020B0609020204030204" pitchFamily="49" charset="0"/>
              </a:rPr>
              <a:t> </a:t>
            </a:r>
            <a:r>
              <a:rPr lang="en-GB" sz="2800" b="1" i="1" dirty="0" err="1">
                <a:latin typeface="Calibri" panose="020F0502020204030204" pitchFamily="34" charset="0"/>
                <a:ea typeface="Calibri" panose="020F0502020204030204" pitchFamily="34" charset="0"/>
                <a:cs typeface="Consolas" panose="020B0609020204030204" pitchFamily="49" charset="0"/>
              </a:rPr>
              <a:t>ont</a:t>
            </a:r>
            <a:r>
              <a:rPr lang="en-GB" sz="2800" b="1" i="1" dirty="0">
                <a:latin typeface="Calibri" panose="020F0502020204030204" pitchFamily="34" charset="0"/>
                <a:ea typeface="Calibri" panose="020F0502020204030204" pitchFamily="34" charset="0"/>
                <a:cs typeface="Consolas" panose="020B0609020204030204" pitchFamily="49" charset="0"/>
              </a:rPr>
              <a:t> raison »</a:t>
            </a:r>
          </a:p>
          <a:p>
            <a:pPr algn="ctr">
              <a:spcAft>
                <a:spcPts val="0"/>
              </a:spcAft>
            </a:pPr>
            <a:r>
              <a:rPr lang="en-GB" sz="2800" b="1" dirty="0">
                <a:latin typeface="Calibri" panose="020F0502020204030204" pitchFamily="34" charset="0"/>
                <a:ea typeface="Calibri" panose="020F0502020204030204" pitchFamily="34" charset="0"/>
                <a:cs typeface="Consolas" panose="020B0609020204030204" pitchFamily="49" charset="0"/>
              </a:rPr>
              <a:t>- COLUCHE -</a:t>
            </a:r>
          </a:p>
          <a:p>
            <a:endParaRPr lang="fr-FR" dirty="0"/>
          </a:p>
        </p:txBody>
      </p:sp>
    </p:spTree>
    <p:extLst>
      <p:ext uri="{BB962C8B-B14F-4D97-AF65-F5344CB8AC3E}">
        <p14:creationId xmlns:p14="http://schemas.microsoft.com/office/powerpoint/2010/main" val="1468294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73D3F88-2876-9342-B96B-B62487B85B28}"/>
              </a:ext>
            </a:extLst>
          </p:cNvPr>
          <p:cNvSpPr txBox="1"/>
          <p:nvPr/>
        </p:nvSpPr>
        <p:spPr>
          <a:xfrm>
            <a:off x="1701308" y="1216621"/>
            <a:ext cx="9013372" cy="1723549"/>
          </a:xfrm>
          <a:prstGeom prst="rect">
            <a:avLst/>
          </a:prstGeom>
          <a:solidFill>
            <a:srgbClr val="548235"/>
          </a:solidFill>
        </p:spPr>
        <p:txBody>
          <a:bodyPr wrap="square" rtlCol="0">
            <a:spAutoFit/>
          </a:bodyPr>
          <a:lstStyle/>
          <a:p>
            <a:pPr algn="ctr"/>
            <a:r>
              <a:rPr lang="fr-FR" sz="4400" b="1" dirty="0">
                <a:solidFill>
                  <a:srgbClr val="FFFFFF"/>
                </a:solidFill>
              </a:rPr>
              <a:t>III - UNE ENERGIE VARIABLE,</a:t>
            </a:r>
          </a:p>
          <a:p>
            <a:pPr algn="ctr"/>
            <a:endParaRPr lang="fr-FR" b="1" dirty="0">
              <a:solidFill>
                <a:srgbClr val="0070C0"/>
              </a:solidFill>
            </a:endParaRPr>
          </a:p>
          <a:p>
            <a:pPr algn="ctr"/>
            <a:r>
              <a:rPr lang="fr-FR" sz="4400" b="1" dirty="0">
                <a:solidFill>
                  <a:schemeClr val="bg1"/>
                </a:solidFill>
              </a:rPr>
              <a:t>INTERMITTENTE ET IMPREDICTIBLE </a:t>
            </a:r>
          </a:p>
        </p:txBody>
      </p:sp>
      <p:sp>
        <p:nvSpPr>
          <p:cNvPr id="3" name="ZoneTexte 2">
            <a:extLst>
              <a:ext uri="{FF2B5EF4-FFF2-40B4-BE49-F238E27FC236}">
                <a16:creationId xmlns:a16="http://schemas.microsoft.com/office/drawing/2014/main" id="{C788ABE1-2182-5C4C-8110-82236B86E94D}"/>
              </a:ext>
            </a:extLst>
          </p:cNvPr>
          <p:cNvSpPr txBox="1"/>
          <p:nvPr/>
        </p:nvSpPr>
        <p:spPr>
          <a:xfrm>
            <a:off x="1701308" y="3429000"/>
            <a:ext cx="9013372" cy="2246769"/>
          </a:xfrm>
          <a:prstGeom prst="rect">
            <a:avLst/>
          </a:prstGeom>
          <a:noFill/>
        </p:spPr>
        <p:txBody>
          <a:bodyPr wrap="square" rtlCol="0">
            <a:spAutoFit/>
          </a:bodyPr>
          <a:lstStyle/>
          <a:p>
            <a:pPr algn="ctr"/>
            <a:r>
              <a:rPr lang="fr-FR" sz="2800" dirty="0"/>
              <a:t>C’est la nature qui décide quand le vent souffle , et quand il ne souffle pas, il faut bien remplacer les </a:t>
            </a:r>
            <a:r>
              <a:rPr lang="fr-FR" sz="2800" dirty="0" err="1"/>
              <a:t>EnR</a:t>
            </a:r>
            <a:r>
              <a:rPr lang="fr-FR" sz="2800" dirty="0"/>
              <a:t> électriques intermittentes (éolien et solaire) par autre chose.</a:t>
            </a:r>
          </a:p>
          <a:p>
            <a:pPr algn="ctr"/>
            <a:r>
              <a:rPr lang="fr-FR" sz="2800" b="1" dirty="0"/>
              <a:t>EVIDEMMENT, 100% d’ENR intermittente, même 90%, C’EST IMPOSSIBLE  SELON LES LOIS DE LA PHYSIQUE *</a:t>
            </a:r>
          </a:p>
        </p:txBody>
      </p:sp>
    </p:spTree>
    <p:extLst>
      <p:ext uri="{BB962C8B-B14F-4D97-AF65-F5344CB8AC3E}">
        <p14:creationId xmlns:p14="http://schemas.microsoft.com/office/powerpoint/2010/main" val="37843118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EA8D02-DD82-44EE-BF7D-E0F0E74BF664}"/>
              </a:ext>
            </a:extLst>
          </p:cNvPr>
          <p:cNvSpPr>
            <a:spLocks noGrp="1"/>
          </p:cNvSpPr>
          <p:nvPr>
            <p:ph type="title"/>
          </p:nvPr>
        </p:nvSpPr>
        <p:spPr>
          <a:xfrm>
            <a:off x="321018" y="233755"/>
            <a:ext cx="4271674" cy="1598687"/>
          </a:xfrm>
          <a:ln w="28575" cmpd="sng">
            <a:solidFill>
              <a:srgbClr val="548235"/>
            </a:solidFill>
          </a:ln>
        </p:spPr>
        <p:txBody>
          <a:bodyPr>
            <a:noAutofit/>
          </a:bodyPr>
          <a:lstStyle/>
          <a:p>
            <a:r>
              <a:rPr lang="fr-BE" sz="2800" b="1" dirty="0">
                <a:solidFill>
                  <a:srgbClr val="548235"/>
                </a:solidFill>
                <a:latin typeface="+mn-lt"/>
              </a:rPr>
              <a:t>L’ÉNERGIE ÉOLIENNE NE PEUT PAS ÊTRE STOCKÉE…à l’échelle de notre pays</a:t>
            </a:r>
            <a:endParaRPr lang="fr-BE" sz="2400" b="1" dirty="0">
              <a:solidFill>
                <a:srgbClr val="548235"/>
              </a:solidFill>
              <a:latin typeface="+mn-lt"/>
            </a:endParaRPr>
          </a:p>
        </p:txBody>
      </p:sp>
      <p:sp>
        <p:nvSpPr>
          <p:cNvPr id="6" name="Text Placeholder 5">
            <a:extLst>
              <a:ext uri="{FF2B5EF4-FFF2-40B4-BE49-F238E27FC236}">
                <a16:creationId xmlns:a16="http://schemas.microsoft.com/office/drawing/2014/main" id="{54A63F1B-FBB2-4327-967F-0A07D67A8A87}"/>
              </a:ext>
            </a:extLst>
          </p:cNvPr>
          <p:cNvSpPr>
            <a:spLocks noGrp="1"/>
          </p:cNvSpPr>
          <p:nvPr>
            <p:ph type="body" sz="half" idx="2"/>
          </p:nvPr>
        </p:nvSpPr>
        <p:spPr>
          <a:xfrm>
            <a:off x="314104" y="1959429"/>
            <a:ext cx="4797542" cy="4898571"/>
          </a:xfrm>
          <a:ln>
            <a:solidFill>
              <a:schemeClr val="accent1"/>
            </a:solidFill>
          </a:ln>
        </p:spPr>
        <p:txBody>
          <a:bodyPr>
            <a:noAutofit/>
          </a:bodyPr>
          <a:lstStyle/>
          <a:p>
            <a:pPr>
              <a:lnSpc>
                <a:spcPct val="110000"/>
              </a:lnSpc>
            </a:pPr>
            <a:r>
              <a:rPr lang="fr-BE" sz="2500" dirty="0"/>
              <a:t>Seul le pompage dans  les barrages (STEP) peut permettre de stocker l’électricité éolienne, cependant en France nous avons seulement 5 GW de STEP, et quasiment pas de possibilités d’extension…  </a:t>
            </a:r>
            <a:endParaRPr lang="fr-BE" sz="2500" b="1" dirty="0">
              <a:solidFill>
                <a:srgbClr val="FF0000"/>
              </a:solidFill>
            </a:endParaRPr>
          </a:p>
          <a:p>
            <a:pPr>
              <a:lnSpc>
                <a:spcPct val="110000"/>
              </a:lnSpc>
            </a:pPr>
            <a:r>
              <a:rPr lang="fr-BE" sz="2500" b="1" dirty="0">
                <a:solidFill>
                  <a:srgbClr val="D36113"/>
                </a:solidFill>
              </a:rPr>
              <a:t>Donc il n’y a pas de solution valable  sur une durée suffisante….</a:t>
            </a:r>
          </a:p>
          <a:p>
            <a:r>
              <a:rPr lang="fr-BE" sz="2500" b="1" dirty="0">
                <a:solidFill>
                  <a:srgbClr val="FF0000"/>
                </a:solidFill>
              </a:rPr>
              <a:t>                                        </a:t>
            </a:r>
            <a:r>
              <a:rPr lang="fr-BE" sz="2500" b="1" dirty="0">
                <a:solidFill>
                  <a:srgbClr val="D36113"/>
                </a:solidFill>
              </a:rPr>
              <a:t>OU BIEN……. L’aberrance :</a:t>
            </a:r>
          </a:p>
        </p:txBody>
      </p:sp>
      <p:sp>
        <p:nvSpPr>
          <p:cNvPr id="2" name="Rectangle 1"/>
          <p:cNvSpPr/>
          <p:nvPr/>
        </p:nvSpPr>
        <p:spPr>
          <a:xfrm>
            <a:off x="5409002" y="5280249"/>
            <a:ext cx="6307690" cy="1200329"/>
          </a:xfrm>
          <a:prstGeom prst="rect">
            <a:avLst/>
          </a:prstGeom>
        </p:spPr>
        <p:txBody>
          <a:bodyPr wrap="square">
            <a:spAutoFit/>
          </a:bodyPr>
          <a:lstStyle/>
          <a:p>
            <a:pPr algn="ctr"/>
            <a:r>
              <a:rPr lang="en-GB" sz="2400" b="1" dirty="0"/>
              <a:t>AUSTRALIE </a:t>
            </a:r>
            <a:r>
              <a:rPr lang="en-GB" sz="2400" dirty="0"/>
              <a:t> : il faut 788 </a:t>
            </a:r>
            <a:r>
              <a:rPr lang="en-GB" sz="2400" dirty="0" err="1"/>
              <a:t>systèmes</a:t>
            </a:r>
            <a:r>
              <a:rPr lang="en-GB" sz="2400" dirty="0"/>
              <a:t> (</a:t>
            </a:r>
            <a:r>
              <a:rPr lang="en-GB" sz="2400" dirty="0" err="1"/>
              <a:t>boîtes</a:t>
            </a:r>
            <a:r>
              <a:rPr lang="en-GB" sz="2400" dirty="0"/>
              <a:t>) X 16 batteries lithium-Ion pour stocker </a:t>
            </a:r>
            <a:r>
              <a:rPr lang="en-GB" sz="2400" dirty="0" err="1"/>
              <a:t>une</a:t>
            </a:r>
            <a:r>
              <a:rPr lang="en-GB" sz="2400" dirty="0"/>
              <a:t> puissance de 100 MW ( = 50 turbines)</a:t>
            </a:r>
          </a:p>
        </p:txBody>
      </p:sp>
      <p:pic>
        <p:nvPicPr>
          <p:cNvPr id="7" name="Image 6" descr="Une image contenant herbe, ciel, moulin à vent, objet d’extérieur&#10;&#10;Description générée automatiquement">
            <a:extLst>
              <a:ext uri="{FF2B5EF4-FFF2-40B4-BE49-F238E27FC236}">
                <a16:creationId xmlns:a16="http://schemas.microsoft.com/office/drawing/2014/main" id="{A4BB687A-DA09-D64F-80E2-9384AF639ED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67535" y="372931"/>
            <a:ext cx="6815212" cy="4543475"/>
          </a:xfrm>
          <a:prstGeom prst="rect">
            <a:avLst/>
          </a:prstGeom>
        </p:spPr>
      </p:pic>
    </p:spTree>
    <p:extLst>
      <p:ext uri="{BB962C8B-B14F-4D97-AF65-F5344CB8AC3E}">
        <p14:creationId xmlns:p14="http://schemas.microsoft.com/office/powerpoint/2010/main" val="3948455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A0B90B5-F730-AC49-82E1-AEFFB7E6C91C}"/>
              </a:ext>
            </a:extLst>
          </p:cNvPr>
          <p:cNvSpPr txBox="1"/>
          <p:nvPr/>
        </p:nvSpPr>
        <p:spPr>
          <a:xfrm>
            <a:off x="658368" y="2286000"/>
            <a:ext cx="11045404" cy="3816429"/>
          </a:xfrm>
          <a:prstGeom prst="rect">
            <a:avLst/>
          </a:prstGeom>
          <a:noFill/>
        </p:spPr>
        <p:txBody>
          <a:bodyPr wrap="square" rtlCol="0">
            <a:spAutoFit/>
          </a:bodyPr>
          <a:lstStyle/>
          <a:p>
            <a:endParaRPr lang="fr-FR" dirty="0"/>
          </a:p>
          <a:p>
            <a:r>
              <a:rPr lang="fr-FR" sz="3200" b="1" dirty="0">
                <a:solidFill>
                  <a:srgbClr val="D36113"/>
                </a:solidFill>
              </a:rPr>
              <a:t>- LE NUCLÉAIRE</a:t>
            </a:r>
            <a:r>
              <a:rPr lang="fr-FR" sz="3200" dirty="0"/>
              <a:t> (72% de la production française)</a:t>
            </a:r>
          </a:p>
          <a:p>
            <a:pPr marL="285750" indent="-285750">
              <a:buFontTx/>
              <a:buChar char="-"/>
            </a:pPr>
            <a:endParaRPr lang="fr-FR" sz="3200" b="1" dirty="0">
              <a:solidFill>
                <a:srgbClr val="D36113"/>
              </a:solidFill>
            </a:endParaRPr>
          </a:p>
          <a:p>
            <a:r>
              <a:rPr lang="fr-FR" sz="3200" b="1" dirty="0">
                <a:solidFill>
                  <a:srgbClr val="D36113"/>
                </a:solidFill>
              </a:rPr>
              <a:t>-L’HYDRO-ÉLECTRICITÉ </a:t>
            </a:r>
            <a:r>
              <a:rPr lang="fr-FR" sz="3200" dirty="0"/>
              <a:t>(12 %  de la production française):</a:t>
            </a:r>
          </a:p>
          <a:p>
            <a:endParaRPr lang="fr-FR" sz="3200" dirty="0"/>
          </a:p>
          <a:p>
            <a:r>
              <a:rPr lang="fr-FR" sz="3200" dirty="0">
                <a:solidFill>
                  <a:srgbClr val="D36113"/>
                </a:solidFill>
              </a:rPr>
              <a:t>- </a:t>
            </a:r>
            <a:r>
              <a:rPr lang="fr-FR" sz="3200" b="1" dirty="0">
                <a:solidFill>
                  <a:srgbClr val="D36113"/>
                </a:solidFill>
              </a:rPr>
              <a:t>LES CENTRALES A GAZ</a:t>
            </a:r>
            <a:r>
              <a:rPr lang="fr-FR" sz="3200" dirty="0">
                <a:solidFill>
                  <a:srgbClr val="D36113"/>
                </a:solidFill>
              </a:rPr>
              <a:t> </a:t>
            </a:r>
            <a:endParaRPr lang="fr-FR" sz="3200" dirty="0"/>
          </a:p>
          <a:p>
            <a:endParaRPr lang="fr-FR" sz="3200" dirty="0"/>
          </a:p>
          <a:p>
            <a:r>
              <a:rPr lang="fr-FR" sz="3200" b="1" dirty="0">
                <a:solidFill>
                  <a:srgbClr val="D36113"/>
                </a:solidFill>
              </a:rPr>
              <a:t>- LE CHARBON </a:t>
            </a:r>
            <a:endParaRPr lang="fr-FR" sz="3200" dirty="0"/>
          </a:p>
        </p:txBody>
      </p:sp>
      <p:sp>
        <p:nvSpPr>
          <p:cNvPr id="4" name="ZoneTexte 3"/>
          <p:cNvSpPr txBox="1"/>
          <p:nvPr/>
        </p:nvSpPr>
        <p:spPr>
          <a:xfrm>
            <a:off x="498763" y="380393"/>
            <a:ext cx="10707583" cy="1200329"/>
          </a:xfrm>
          <a:prstGeom prst="rect">
            <a:avLst/>
          </a:prstGeom>
          <a:noFill/>
        </p:spPr>
        <p:txBody>
          <a:bodyPr wrap="square" rtlCol="0">
            <a:spAutoFit/>
          </a:bodyPr>
          <a:lstStyle/>
          <a:p>
            <a:pPr algn="ctr"/>
            <a:r>
              <a:rPr lang="fr-FR" sz="3600" b="1" dirty="0">
                <a:solidFill>
                  <a:srgbClr val="548235"/>
                </a:solidFill>
              </a:rPr>
              <a:t>ALORS, QU’UTILISE -</a:t>
            </a:r>
            <a:r>
              <a:rPr lang="fr-FR" sz="3600" b="1" dirty="0" err="1">
                <a:solidFill>
                  <a:srgbClr val="548235"/>
                </a:solidFill>
              </a:rPr>
              <a:t>T</a:t>
            </a:r>
            <a:r>
              <a:rPr lang="fr-FR" sz="3600" b="1" dirty="0">
                <a:solidFill>
                  <a:srgbClr val="548235"/>
                </a:solidFill>
              </a:rPr>
              <a:t>- ON POUR PALLIER L’INTERMITTENCE DE L’EOLIEN ? </a:t>
            </a:r>
          </a:p>
        </p:txBody>
      </p:sp>
    </p:spTree>
    <p:extLst>
      <p:ext uri="{BB962C8B-B14F-4D97-AF65-F5344CB8AC3E}">
        <p14:creationId xmlns:p14="http://schemas.microsoft.com/office/powerpoint/2010/main" val="15152896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CE5F6DB-ACFF-6640-8B12-CAAB968DF60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0537" y="0"/>
            <a:ext cx="11210925" cy="6858000"/>
          </a:xfrm>
          <a:prstGeom prst="rect">
            <a:avLst/>
          </a:prstGeom>
        </p:spPr>
      </p:pic>
    </p:spTree>
    <p:extLst>
      <p:ext uri="{BB962C8B-B14F-4D97-AF65-F5344CB8AC3E}">
        <p14:creationId xmlns:p14="http://schemas.microsoft.com/office/powerpoint/2010/main" val="1592996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847E520-99F4-A142-8B73-FB71D1FBAF9F}"/>
              </a:ext>
            </a:extLst>
          </p:cNvPr>
          <p:cNvSpPr txBox="1"/>
          <p:nvPr/>
        </p:nvSpPr>
        <p:spPr>
          <a:xfrm flipH="1">
            <a:off x="942310" y="914400"/>
            <a:ext cx="10310792" cy="5201424"/>
          </a:xfrm>
          <a:prstGeom prst="rect">
            <a:avLst/>
          </a:prstGeom>
          <a:noFill/>
        </p:spPr>
        <p:txBody>
          <a:bodyPr wrap="square" rtlCol="0">
            <a:spAutoFit/>
          </a:bodyPr>
          <a:lstStyle/>
          <a:p>
            <a:pPr algn="ctr"/>
            <a:r>
              <a:rPr lang="fr-FR" sz="4000" b="1" u="sng" dirty="0">
                <a:solidFill>
                  <a:srgbClr val="548235"/>
                </a:solidFill>
              </a:rPr>
              <a:t>Conclusions de tout cela :</a:t>
            </a:r>
          </a:p>
          <a:p>
            <a:r>
              <a:rPr lang="fr-FR" sz="4000" b="1" dirty="0">
                <a:solidFill>
                  <a:srgbClr val="FF0000"/>
                </a:solidFill>
              </a:rPr>
              <a:t> </a:t>
            </a:r>
          </a:p>
          <a:p>
            <a:r>
              <a:rPr lang="fr-FR" sz="3600" dirty="0"/>
              <a:t>1 - L’éolien ne supprime pas le nucléaire, il lui fait juste parfois baisser son facteur de charge.</a:t>
            </a:r>
          </a:p>
          <a:p>
            <a:endParaRPr lang="fr-FR" sz="3600" dirty="0"/>
          </a:p>
          <a:p>
            <a:r>
              <a:rPr lang="fr-FR" sz="3600" dirty="0"/>
              <a:t>2 - L’éolien avec moins de nucléaire (50%, en projet) favoriserait la croissance des centrales à gaz, et augmenterait les risques de coupures du réseau électrique. </a:t>
            </a:r>
          </a:p>
        </p:txBody>
      </p:sp>
    </p:spTree>
    <p:extLst>
      <p:ext uri="{BB962C8B-B14F-4D97-AF65-F5344CB8AC3E}">
        <p14:creationId xmlns:p14="http://schemas.microsoft.com/office/powerpoint/2010/main" val="3456818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CF419D-43E0-49CB-8456-AEF7098E6D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9984" y="300400"/>
            <a:ext cx="2795914" cy="4134468"/>
          </a:xfrm>
          <a:prstGeom prst="rect">
            <a:avLst/>
          </a:prstGeom>
        </p:spPr>
      </p:pic>
      <p:sp>
        <p:nvSpPr>
          <p:cNvPr id="8" name="Rectangle 7">
            <a:extLst>
              <a:ext uri="{FF2B5EF4-FFF2-40B4-BE49-F238E27FC236}">
                <a16:creationId xmlns:a16="http://schemas.microsoft.com/office/drawing/2014/main" id="{B207AFA1-360A-4C0A-9A15-E3BBE4C4A0E9}"/>
              </a:ext>
            </a:extLst>
          </p:cNvPr>
          <p:cNvSpPr/>
          <p:nvPr/>
        </p:nvSpPr>
        <p:spPr>
          <a:xfrm>
            <a:off x="4192600" y="1822432"/>
            <a:ext cx="7593113" cy="2554545"/>
          </a:xfrm>
          <a:prstGeom prst="rect">
            <a:avLst/>
          </a:prstGeom>
          <a:ln>
            <a:noFill/>
          </a:ln>
        </p:spPr>
        <p:txBody>
          <a:bodyPr wrap="square">
            <a:spAutoFit/>
          </a:bodyPr>
          <a:lstStyle/>
          <a:p>
            <a:r>
              <a:rPr lang="fr-FR" sz="3200" dirty="0"/>
              <a:t>Les engagements en faveur des énergies photovoltaïques et éoliennes des décennies 2000 et 2010 se chiffrent à </a:t>
            </a:r>
            <a:r>
              <a:rPr lang="fr-FR" sz="3200" b="1" dirty="0"/>
              <a:t>141 milliards d'euros</a:t>
            </a:r>
            <a:r>
              <a:rPr lang="fr-FR" sz="3200" dirty="0"/>
              <a:t>, pour obtenir </a:t>
            </a:r>
            <a:r>
              <a:rPr lang="fr-FR" sz="3200" u="sng" dirty="0"/>
              <a:t>seulement </a:t>
            </a:r>
            <a:r>
              <a:rPr lang="fr-FR" sz="3200" b="1" u="sng" dirty="0"/>
              <a:t>7 %</a:t>
            </a:r>
            <a:r>
              <a:rPr lang="fr-FR" sz="3200" u="sng" dirty="0"/>
              <a:t> de la production électrique nationale </a:t>
            </a:r>
            <a:r>
              <a:rPr lang="fr-FR" sz="3200" dirty="0"/>
              <a:t> (EN 2019 ). </a:t>
            </a:r>
          </a:p>
        </p:txBody>
      </p:sp>
      <p:sp>
        <p:nvSpPr>
          <p:cNvPr id="2" name="ZoneTexte 1"/>
          <p:cNvSpPr txBox="1"/>
          <p:nvPr/>
        </p:nvSpPr>
        <p:spPr>
          <a:xfrm>
            <a:off x="4137976" y="300400"/>
            <a:ext cx="7737311" cy="1200329"/>
          </a:xfrm>
          <a:prstGeom prst="rect">
            <a:avLst/>
          </a:prstGeom>
          <a:solidFill>
            <a:srgbClr val="548235"/>
          </a:solidFill>
        </p:spPr>
        <p:txBody>
          <a:bodyPr wrap="none" rtlCol="0">
            <a:spAutoFit/>
          </a:bodyPr>
          <a:lstStyle/>
          <a:p>
            <a:r>
              <a:rPr lang="fr-FR" sz="3600" b="1" dirty="0">
                <a:solidFill>
                  <a:schemeClr val="bg1"/>
                </a:solidFill>
              </a:rPr>
              <a:t>IV- LE COÛT DE L’ÉOLIEN EXHORBITANT</a:t>
            </a:r>
          </a:p>
          <a:p>
            <a:r>
              <a:rPr lang="fr-FR" sz="3600" b="1" dirty="0">
                <a:solidFill>
                  <a:schemeClr val="bg1"/>
                </a:solidFill>
              </a:rPr>
              <a:t>à cause des subventions</a:t>
            </a:r>
            <a:endParaRPr lang="fr-FR" sz="3600" dirty="0">
              <a:solidFill>
                <a:schemeClr val="bg1"/>
              </a:solidFill>
            </a:endParaRPr>
          </a:p>
        </p:txBody>
      </p:sp>
      <p:sp>
        <p:nvSpPr>
          <p:cNvPr id="3" name="ZoneTexte 2"/>
          <p:cNvSpPr txBox="1"/>
          <p:nvPr/>
        </p:nvSpPr>
        <p:spPr>
          <a:xfrm>
            <a:off x="4370832" y="4992624"/>
            <a:ext cx="7414881" cy="1754326"/>
          </a:xfrm>
          <a:prstGeom prst="rect">
            <a:avLst/>
          </a:prstGeom>
          <a:noFill/>
          <a:ln w="28575" cmpd="sng">
            <a:solidFill>
              <a:srgbClr val="548235"/>
            </a:solidFill>
          </a:ln>
        </p:spPr>
        <p:txBody>
          <a:bodyPr wrap="square" rtlCol="0">
            <a:spAutoFit/>
          </a:bodyPr>
          <a:lstStyle/>
          <a:p>
            <a:pPr algn="ctr"/>
            <a:r>
              <a:rPr lang="fr-FR" sz="3600" b="1" dirty="0">
                <a:solidFill>
                  <a:srgbClr val="D36113"/>
                </a:solidFill>
              </a:rPr>
              <a:t>LE PARLEMENT N'A JAMAIS ÉTÉ CONSULTÉ POUR DE TELS ENGAGEMENTS FINANCIERS</a:t>
            </a:r>
            <a:endParaRPr lang="fr-FR" sz="3600" dirty="0">
              <a:solidFill>
                <a:srgbClr val="D36113"/>
              </a:solidFill>
            </a:endParaRPr>
          </a:p>
        </p:txBody>
      </p:sp>
      <p:sp>
        <p:nvSpPr>
          <p:cNvPr id="5" name="ZoneTexte 4"/>
          <p:cNvSpPr txBox="1"/>
          <p:nvPr/>
        </p:nvSpPr>
        <p:spPr>
          <a:xfrm>
            <a:off x="368731" y="4465676"/>
            <a:ext cx="3471749" cy="2321016"/>
          </a:xfrm>
          <a:prstGeom prst="rect">
            <a:avLst/>
          </a:prstGeom>
          <a:noFill/>
          <a:ln w="28575" cmpd="sng">
            <a:solidFill>
              <a:srgbClr val="548235"/>
            </a:solidFill>
          </a:ln>
        </p:spPr>
        <p:txBody>
          <a:bodyPr wrap="square" rtlCol="0">
            <a:spAutoFit/>
          </a:bodyPr>
          <a:lstStyle/>
          <a:p>
            <a:pPr algn="ctr"/>
            <a:r>
              <a:rPr lang="fr-FR" sz="2400" b="1" dirty="0"/>
              <a:t>Qui paie ?</a:t>
            </a:r>
          </a:p>
          <a:p>
            <a:r>
              <a:rPr lang="fr-FR" sz="2000" b="1" dirty="0">
                <a:solidFill>
                  <a:srgbClr val="D36113"/>
                </a:solidFill>
              </a:rPr>
              <a:t>Les Français dans leurs factures d’électricité (CSPE)  </a:t>
            </a:r>
            <a:r>
              <a:rPr lang="fr-FR" sz="2000" b="1" dirty="0"/>
              <a:t>qui ont augmenté de  50% en 10 ans </a:t>
            </a:r>
          </a:p>
          <a:p>
            <a:r>
              <a:rPr lang="fr-FR" sz="2000" b="1" dirty="0">
                <a:solidFill>
                  <a:srgbClr val="D36113"/>
                </a:solidFill>
              </a:rPr>
              <a:t>et par la TURPE (taxe sur l’essence)</a:t>
            </a:r>
          </a:p>
        </p:txBody>
      </p:sp>
    </p:spTree>
    <p:extLst>
      <p:ext uri="{BB962C8B-B14F-4D97-AF65-F5344CB8AC3E}">
        <p14:creationId xmlns:p14="http://schemas.microsoft.com/office/powerpoint/2010/main" val="15970183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2175F5-660C-984D-B5EE-EFFB3F282D6C}"/>
              </a:ext>
            </a:extLst>
          </p:cNvPr>
          <p:cNvSpPr>
            <a:spLocks noGrp="1"/>
          </p:cNvSpPr>
          <p:nvPr>
            <p:ph type="title"/>
          </p:nvPr>
        </p:nvSpPr>
        <p:spPr>
          <a:xfrm>
            <a:off x="804141" y="425302"/>
            <a:ext cx="10515600" cy="978196"/>
          </a:xfrm>
        </p:spPr>
        <p:txBody>
          <a:bodyPr>
            <a:normAutofit fontScale="90000"/>
          </a:bodyPr>
          <a:lstStyle/>
          <a:p>
            <a:pPr algn="ctr"/>
            <a:r>
              <a:rPr lang="fr-FR" sz="3600" b="1" dirty="0">
                <a:solidFill>
                  <a:schemeClr val="accent6">
                    <a:lumMod val="50000"/>
                  </a:schemeClr>
                </a:solidFill>
                <a:latin typeface="+mn-lt"/>
              </a:rPr>
              <a:t>LA FILIERE  EOLIENNE S’ECROULERAIT SANS SUBVENTIONS</a:t>
            </a:r>
          </a:p>
        </p:txBody>
      </p:sp>
      <p:sp>
        <p:nvSpPr>
          <p:cNvPr id="3" name="Espace réservé du texte 2">
            <a:extLst>
              <a:ext uri="{FF2B5EF4-FFF2-40B4-BE49-F238E27FC236}">
                <a16:creationId xmlns:a16="http://schemas.microsoft.com/office/drawing/2014/main" id="{C2112047-7C45-7A4C-963C-FDAB04C5555D}"/>
              </a:ext>
            </a:extLst>
          </p:cNvPr>
          <p:cNvSpPr>
            <a:spLocks noGrp="1"/>
          </p:cNvSpPr>
          <p:nvPr>
            <p:ph type="body" idx="1"/>
          </p:nvPr>
        </p:nvSpPr>
        <p:spPr>
          <a:xfrm>
            <a:off x="804141" y="1403498"/>
            <a:ext cx="10543309" cy="5273749"/>
          </a:xfrm>
        </p:spPr>
        <p:txBody>
          <a:bodyPr>
            <a:normAutofit lnSpcReduction="10000"/>
          </a:bodyPr>
          <a:lstStyle/>
          <a:p>
            <a:endParaRPr lang="fr-FR" sz="3600" dirty="0">
              <a:solidFill>
                <a:schemeClr val="accent2">
                  <a:lumMod val="75000"/>
                </a:schemeClr>
              </a:solidFill>
            </a:endParaRPr>
          </a:p>
          <a:p>
            <a:r>
              <a:rPr lang="fr-FR" sz="3600" b="1" dirty="0">
                <a:solidFill>
                  <a:schemeClr val="accent2">
                    <a:lumMod val="75000"/>
                  </a:schemeClr>
                </a:solidFill>
              </a:rPr>
              <a:t>Elle a obtenu un tarif de rachat juteux quelque soit nos besoins en électricité , prioritaire sur le réseau, rémunéré à l’avance, pour 15 -20 ans </a:t>
            </a:r>
          </a:p>
          <a:p>
            <a:endParaRPr lang="fr-FR" sz="3600" b="1" dirty="0">
              <a:solidFill>
                <a:schemeClr val="accent2">
                  <a:lumMod val="75000"/>
                </a:schemeClr>
              </a:solidFill>
            </a:endParaRPr>
          </a:p>
          <a:p>
            <a:r>
              <a:rPr lang="fr-FR" sz="3600" b="1" dirty="0">
                <a:solidFill>
                  <a:schemeClr val="accent6">
                    <a:lumMod val="50000"/>
                  </a:schemeClr>
                </a:solidFill>
              </a:rPr>
              <a:t>La rentabilité dépasse les 10% après impôts</a:t>
            </a:r>
          </a:p>
          <a:p>
            <a:endParaRPr lang="fr-FR" sz="3600" b="1" dirty="0">
              <a:solidFill>
                <a:schemeClr val="accent2">
                  <a:lumMod val="75000"/>
                </a:schemeClr>
              </a:solidFill>
            </a:endParaRPr>
          </a:p>
          <a:p>
            <a:pPr algn="ctr"/>
            <a:r>
              <a:rPr lang="fr-FR" sz="3600" b="1" dirty="0">
                <a:solidFill>
                  <a:schemeClr val="tx1"/>
                </a:solidFill>
              </a:rPr>
              <a:t>UN PRIVILÈGE, UNE SITUATION DE RENTE INADMISSIBLES</a:t>
            </a:r>
          </a:p>
          <a:p>
            <a:pPr algn="ctr"/>
            <a:r>
              <a:rPr lang="fr-FR" sz="3600" b="1" dirty="0">
                <a:solidFill>
                  <a:schemeClr val="tx1"/>
                </a:solidFill>
              </a:rPr>
              <a:t>pour une filière qui se dit « mature ».</a:t>
            </a:r>
          </a:p>
          <a:p>
            <a:pPr algn="ctr"/>
            <a:endParaRPr lang="fr-FR" sz="3600" b="1" dirty="0">
              <a:solidFill>
                <a:schemeClr val="accent2">
                  <a:lumMod val="75000"/>
                </a:schemeClr>
              </a:solidFill>
            </a:endParaRPr>
          </a:p>
          <a:p>
            <a:endParaRPr lang="fr-FR" b="1" dirty="0">
              <a:solidFill>
                <a:schemeClr val="tx1"/>
              </a:solidFill>
            </a:endParaRPr>
          </a:p>
          <a:p>
            <a:endParaRPr lang="fr-FR" b="1" dirty="0">
              <a:solidFill>
                <a:schemeClr val="tx1"/>
              </a:solidFill>
            </a:endParaRPr>
          </a:p>
        </p:txBody>
      </p:sp>
    </p:spTree>
    <p:extLst>
      <p:ext uri="{BB962C8B-B14F-4D97-AF65-F5344CB8AC3E}">
        <p14:creationId xmlns:p14="http://schemas.microsoft.com/office/powerpoint/2010/main" val="25878013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3649AAC-ECD5-F947-8094-2209805DC45A}"/>
              </a:ext>
            </a:extLst>
          </p:cNvPr>
          <p:cNvSpPr txBox="1"/>
          <p:nvPr/>
        </p:nvSpPr>
        <p:spPr>
          <a:xfrm>
            <a:off x="6410144" y="1627632"/>
            <a:ext cx="5781856" cy="2800767"/>
          </a:xfrm>
          <a:prstGeom prst="rect">
            <a:avLst/>
          </a:prstGeom>
          <a:noFill/>
        </p:spPr>
        <p:txBody>
          <a:bodyPr wrap="square" rtlCol="0">
            <a:spAutoFit/>
          </a:bodyPr>
          <a:lstStyle/>
          <a:p>
            <a:endParaRPr lang="en-GB" sz="3200" b="1" dirty="0"/>
          </a:p>
          <a:p>
            <a:r>
              <a:rPr lang="en-GB" sz="3200" b="1" dirty="0"/>
              <a:t> </a:t>
            </a:r>
            <a:r>
              <a:rPr lang="en-GB" sz="4800" b="1" dirty="0"/>
              <a:t>Le vent </a:t>
            </a:r>
            <a:r>
              <a:rPr lang="en-GB" sz="4800" b="1" dirty="0" err="1"/>
              <a:t>est</a:t>
            </a:r>
            <a:r>
              <a:rPr lang="en-GB" sz="4800" b="1" dirty="0"/>
              <a:t> </a:t>
            </a:r>
            <a:r>
              <a:rPr lang="en-GB" sz="4800" b="1" dirty="0" err="1"/>
              <a:t>l’énergie</a:t>
            </a:r>
            <a:r>
              <a:rPr lang="en-GB" sz="4800" b="1" dirty="0"/>
              <a:t> la plus diffuse au monde</a:t>
            </a:r>
            <a:endParaRPr lang="fr-FR" sz="4800" dirty="0">
              <a:solidFill>
                <a:srgbClr val="D36113"/>
              </a:solidFill>
            </a:endParaRPr>
          </a:p>
        </p:txBody>
      </p:sp>
      <p:sp>
        <p:nvSpPr>
          <p:cNvPr id="4" name="ZoneTexte 3"/>
          <p:cNvSpPr txBox="1"/>
          <p:nvPr/>
        </p:nvSpPr>
        <p:spPr>
          <a:xfrm>
            <a:off x="409700" y="286747"/>
            <a:ext cx="11020299" cy="584776"/>
          </a:xfrm>
          <a:prstGeom prst="rect">
            <a:avLst/>
          </a:prstGeom>
          <a:solidFill>
            <a:srgbClr val="548235"/>
          </a:solidFill>
        </p:spPr>
        <p:txBody>
          <a:bodyPr wrap="square" rtlCol="0">
            <a:spAutoFit/>
          </a:bodyPr>
          <a:lstStyle/>
          <a:p>
            <a:r>
              <a:rPr lang="en-GB" sz="3200" b="1" dirty="0">
                <a:solidFill>
                  <a:schemeClr val="bg1"/>
                </a:solidFill>
              </a:rPr>
              <a:t>V- EFFICACITÉ  ENERGETIQUE</a:t>
            </a:r>
          </a:p>
        </p:txBody>
      </p:sp>
      <p:sp>
        <p:nvSpPr>
          <p:cNvPr id="6" name="ZoneTexte 5"/>
          <p:cNvSpPr txBox="1"/>
          <p:nvPr/>
        </p:nvSpPr>
        <p:spPr>
          <a:xfrm>
            <a:off x="409700" y="1627632"/>
            <a:ext cx="5199897" cy="4524315"/>
          </a:xfrm>
          <a:prstGeom prst="rect">
            <a:avLst/>
          </a:prstGeom>
          <a:noFill/>
        </p:spPr>
        <p:txBody>
          <a:bodyPr wrap="square" rtlCol="0">
            <a:spAutoFit/>
          </a:bodyPr>
          <a:lstStyle/>
          <a:p>
            <a:pPr algn="ctr"/>
            <a:r>
              <a:rPr lang="en-GB" sz="3600" b="1" dirty="0">
                <a:solidFill>
                  <a:srgbClr val="D36113"/>
                </a:solidFill>
              </a:rPr>
              <a:t>Les </a:t>
            </a:r>
            <a:r>
              <a:rPr lang="en-GB" sz="3600" b="1" dirty="0" err="1">
                <a:solidFill>
                  <a:srgbClr val="D36113"/>
                </a:solidFill>
              </a:rPr>
              <a:t>éoliennes</a:t>
            </a:r>
            <a:r>
              <a:rPr lang="en-GB" sz="3600" b="1" dirty="0">
                <a:solidFill>
                  <a:srgbClr val="D36113"/>
                </a:solidFill>
              </a:rPr>
              <a:t>  </a:t>
            </a:r>
            <a:r>
              <a:rPr lang="en-GB" sz="3600" b="1" dirty="0" err="1">
                <a:solidFill>
                  <a:srgbClr val="D36113"/>
                </a:solidFill>
              </a:rPr>
              <a:t>ont</a:t>
            </a:r>
            <a:r>
              <a:rPr lang="en-GB" sz="3600" b="1" dirty="0">
                <a:solidFill>
                  <a:srgbClr val="D36113"/>
                </a:solidFill>
              </a:rPr>
              <a:t> un </a:t>
            </a:r>
            <a:r>
              <a:rPr lang="en-GB" sz="3600" b="1" dirty="0" err="1">
                <a:solidFill>
                  <a:srgbClr val="D36113"/>
                </a:solidFill>
              </a:rPr>
              <a:t>faible</a:t>
            </a:r>
            <a:r>
              <a:rPr lang="en-GB" sz="3600" b="1" dirty="0">
                <a:solidFill>
                  <a:srgbClr val="D36113"/>
                </a:solidFill>
              </a:rPr>
              <a:t> EFFICACITÉ ÉNERGETIQUE  </a:t>
            </a:r>
            <a:r>
              <a:rPr lang="en-GB" sz="3600" b="1" dirty="0" err="1">
                <a:solidFill>
                  <a:srgbClr val="D36113"/>
                </a:solidFill>
              </a:rPr>
              <a:t>dépendant</a:t>
            </a:r>
            <a:r>
              <a:rPr lang="en-GB" sz="3600" b="1" dirty="0">
                <a:solidFill>
                  <a:srgbClr val="D36113"/>
                </a:solidFill>
              </a:rPr>
              <a:t> de la nature,  ET </a:t>
            </a:r>
            <a:r>
              <a:rPr lang="en-GB" sz="3600" b="1" dirty="0" err="1">
                <a:solidFill>
                  <a:srgbClr val="D36113"/>
                </a:solidFill>
              </a:rPr>
              <a:t>leur</a:t>
            </a:r>
            <a:r>
              <a:rPr lang="en-GB" sz="3600" b="1" dirty="0">
                <a:solidFill>
                  <a:srgbClr val="D36113"/>
                </a:solidFill>
              </a:rPr>
              <a:t> CONSTRUCTION </a:t>
            </a:r>
            <a:r>
              <a:rPr lang="en-GB" sz="3600" b="1" dirty="0" err="1">
                <a:solidFill>
                  <a:srgbClr val="D36113"/>
                </a:solidFill>
              </a:rPr>
              <a:t>s’appuie</a:t>
            </a:r>
            <a:r>
              <a:rPr lang="en-GB" sz="3600" b="1" dirty="0">
                <a:solidFill>
                  <a:srgbClr val="D36113"/>
                </a:solidFill>
              </a:rPr>
              <a:t> sur les </a:t>
            </a:r>
            <a:r>
              <a:rPr lang="en-GB" sz="3600" b="1" dirty="0" err="1">
                <a:solidFill>
                  <a:srgbClr val="D36113"/>
                </a:solidFill>
              </a:rPr>
              <a:t>ressources</a:t>
            </a:r>
            <a:r>
              <a:rPr lang="en-GB" sz="3600" b="1" dirty="0">
                <a:solidFill>
                  <a:srgbClr val="D36113"/>
                </a:solidFill>
              </a:rPr>
              <a:t> </a:t>
            </a:r>
            <a:r>
              <a:rPr lang="en-GB" sz="3600" b="1" dirty="0" err="1">
                <a:solidFill>
                  <a:srgbClr val="D36113"/>
                </a:solidFill>
              </a:rPr>
              <a:t>fossiles</a:t>
            </a:r>
            <a:r>
              <a:rPr lang="en-GB" sz="3600" b="1" dirty="0">
                <a:solidFill>
                  <a:srgbClr val="D36113"/>
                </a:solidFill>
              </a:rPr>
              <a:t> (Chine, </a:t>
            </a:r>
            <a:r>
              <a:rPr lang="en-GB" sz="3600" b="1" dirty="0" err="1">
                <a:solidFill>
                  <a:srgbClr val="D36113"/>
                </a:solidFill>
              </a:rPr>
              <a:t>Allemagne,Espagne</a:t>
            </a:r>
            <a:r>
              <a:rPr lang="en-GB" sz="3600" b="1" dirty="0">
                <a:solidFill>
                  <a:srgbClr val="D36113"/>
                </a:solidFill>
              </a:rPr>
              <a:t>). </a:t>
            </a:r>
            <a:endParaRPr lang="fr-FR" sz="3600" dirty="0"/>
          </a:p>
        </p:txBody>
      </p:sp>
      <p:sp>
        <p:nvSpPr>
          <p:cNvPr id="8" name="ZoneTexte 7"/>
          <p:cNvSpPr txBox="1"/>
          <p:nvPr/>
        </p:nvSpPr>
        <p:spPr>
          <a:xfrm>
            <a:off x="6432296" y="641763"/>
            <a:ext cx="184731" cy="584775"/>
          </a:xfrm>
          <a:prstGeom prst="rect">
            <a:avLst/>
          </a:prstGeom>
          <a:solidFill>
            <a:srgbClr val="548235"/>
          </a:solidFill>
        </p:spPr>
        <p:txBody>
          <a:bodyPr wrap="none" rtlCol="0">
            <a:spAutoFit/>
          </a:bodyPr>
          <a:lstStyle/>
          <a:p>
            <a:endParaRPr lang="en-GB" sz="3200" b="1" dirty="0">
              <a:solidFill>
                <a:schemeClr val="bg1"/>
              </a:solidFill>
            </a:endParaRPr>
          </a:p>
        </p:txBody>
      </p:sp>
    </p:spTree>
    <p:extLst>
      <p:ext uri="{BB962C8B-B14F-4D97-AF65-F5344CB8AC3E}">
        <p14:creationId xmlns:p14="http://schemas.microsoft.com/office/powerpoint/2010/main" val="30887203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CB742-9A62-4BDC-AA51-3F3F18F6FE32}"/>
              </a:ext>
            </a:extLst>
          </p:cNvPr>
          <p:cNvSpPr>
            <a:spLocks noGrp="1"/>
          </p:cNvSpPr>
          <p:nvPr>
            <p:ph type="title"/>
          </p:nvPr>
        </p:nvSpPr>
        <p:spPr>
          <a:xfrm>
            <a:off x="239543" y="312464"/>
            <a:ext cx="9144760" cy="711628"/>
          </a:xfrm>
          <a:solidFill>
            <a:srgbClr val="548235"/>
          </a:solidFill>
          <a:ln>
            <a:noFill/>
          </a:ln>
        </p:spPr>
        <p:txBody>
          <a:bodyPr>
            <a:noAutofit/>
          </a:bodyPr>
          <a:lstStyle/>
          <a:p>
            <a:pPr algn="ctr"/>
            <a:r>
              <a:rPr lang="fr-BE" sz="3600" b="1" dirty="0">
                <a:solidFill>
                  <a:schemeClr val="bg1"/>
                </a:solidFill>
                <a:latin typeface="+mn-lt"/>
              </a:rPr>
              <a:t>VI - L’OCCUPATION DU SOL PAR LES ENR…</a:t>
            </a:r>
          </a:p>
        </p:txBody>
      </p:sp>
      <p:sp>
        <p:nvSpPr>
          <p:cNvPr id="4" name="ZoneTexte 3">
            <a:extLst>
              <a:ext uri="{FF2B5EF4-FFF2-40B4-BE49-F238E27FC236}">
                <a16:creationId xmlns:a16="http://schemas.microsoft.com/office/drawing/2014/main" id="{7B67317E-AA00-6C4C-A346-884DE6BE7000}"/>
              </a:ext>
            </a:extLst>
          </p:cNvPr>
          <p:cNvSpPr txBox="1"/>
          <p:nvPr/>
        </p:nvSpPr>
        <p:spPr>
          <a:xfrm>
            <a:off x="7541377" y="1263852"/>
            <a:ext cx="4092605" cy="4524315"/>
          </a:xfrm>
          <a:prstGeom prst="rect">
            <a:avLst/>
          </a:prstGeom>
          <a:noFill/>
          <a:ln w="28575" cmpd="sng">
            <a:solidFill>
              <a:srgbClr val="548235"/>
            </a:solidFill>
          </a:ln>
        </p:spPr>
        <p:txBody>
          <a:bodyPr wrap="square" rtlCol="0">
            <a:spAutoFit/>
          </a:bodyPr>
          <a:lstStyle/>
          <a:p>
            <a:pPr algn="ctr"/>
            <a:r>
              <a:rPr lang="fr-FR" sz="3200" b="1" dirty="0">
                <a:solidFill>
                  <a:srgbClr val="D36113"/>
                </a:solidFill>
              </a:rPr>
              <a:t>Une moyenne de 3 km</a:t>
            </a:r>
            <a:r>
              <a:rPr lang="fr-FR" sz="3200" b="1" baseline="30000" dirty="0">
                <a:solidFill>
                  <a:srgbClr val="D36113"/>
                </a:solidFill>
              </a:rPr>
              <a:t>2</a:t>
            </a:r>
            <a:r>
              <a:rPr lang="fr-FR" sz="3200" b="1" dirty="0">
                <a:solidFill>
                  <a:srgbClr val="D36113"/>
                </a:solidFill>
              </a:rPr>
              <a:t>  par centrale éolienne de 10 MW est rendue inhabitable en France en tenant compte des machines, des voies d’accès et de leur distance à 500m des habitations.</a:t>
            </a:r>
          </a:p>
        </p:txBody>
      </p:sp>
      <p:sp>
        <p:nvSpPr>
          <p:cNvPr id="5" name="ZoneTexte 4"/>
          <p:cNvSpPr txBox="1"/>
          <p:nvPr/>
        </p:nvSpPr>
        <p:spPr>
          <a:xfrm>
            <a:off x="526473" y="5801325"/>
            <a:ext cx="11107509" cy="543204"/>
          </a:xfrm>
          <a:prstGeom prst="rect">
            <a:avLst/>
          </a:prstGeom>
          <a:noFill/>
          <a:ln w="28575" cmpd="sng">
            <a:solidFill>
              <a:srgbClr val="548235"/>
            </a:solidFill>
          </a:ln>
        </p:spPr>
        <p:txBody>
          <a:bodyPr wrap="square" rtlCol="0">
            <a:spAutoFit/>
          </a:bodyPr>
          <a:lstStyle/>
          <a:p>
            <a:r>
              <a:rPr lang="fr-BE" sz="2800" b="1" dirty="0"/>
              <a:t>L’éolien est l’énergie parmi toutes qui demande le plus de surface au sol</a:t>
            </a:r>
            <a:endParaRPr lang="fr-FR" sz="2800" b="1" dirty="0"/>
          </a:p>
        </p:txBody>
      </p:sp>
      <p:pic>
        <p:nvPicPr>
          <p:cNvPr id="9" name="Picture 2" descr="A windmill on top of a dry grass field&#10;&#10;Description automatically generated">
            <a:extLst>
              <a:ext uri="{FF2B5EF4-FFF2-40B4-BE49-F238E27FC236}">
                <a16:creationId xmlns:a16="http://schemas.microsoft.com/office/drawing/2014/main" id="{1E456D17-0A7B-1441-B078-4BC8E7D6D6F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9543" y="1079638"/>
            <a:ext cx="7077001" cy="4721687"/>
          </a:xfrm>
          <a:prstGeom prst="rect">
            <a:avLst/>
          </a:prstGeom>
        </p:spPr>
      </p:pic>
    </p:spTree>
    <p:extLst>
      <p:ext uri="{BB962C8B-B14F-4D97-AF65-F5344CB8AC3E}">
        <p14:creationId xmlns:p14="http://schemas.microsoft.com/office/powerpoint/2010/main" val="15302305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04BDCE-E8C5-42B3-939A-4B1F101AB144}"/>
              </a:ext>
            </a:extLst>
          </p:cNvPr>
          <p:cNvSpPr>
            <a:spLocks noGrp="1"/>
          </p:cNvSpPr>
          <p:nvPr>
            <p:ph type="title"/>
          </p:nvPr>
        </p:nvSpPr>
        <p:spPr>
          <a:xfrm>
            <a:off x="438919" y="150200"/>
            <a:ext cx="7478447" cy="966071"/>
          </a:xfrm>
        </p:spPr>
        <p:txBody>
          <a:bodyPr>
            <a:noAutofit/>
          </a:bodyPr>
          <a:lstStyle/>
          <a:p>
            <a:r>
              <a:rPr lang="fr-BE" b="1" dirty="0">
                <a:solidFill>
                  <a:srgbClr val="548235"/>
                </a:solidFill>
                <a:latin typeface="Segoe UI" panose="020B0502040204020203" pitchFamily="34" charset="0"/>
              </a:rPr>
              <a:t>SURFACE OCCUPÉE PAR UNE EOLIENNE </a:t>
            </a:r>
            <a:endParaRPr lang="fr-BE" dirty="0">
              <a:solidFill>
                <a:srgbClr val="548235"/>
              </a:solidFill>
            </a:endParaRPr>
          </a:p>
        </p:txBody>
      </p:sp>
      <p:sp>
        <p:nvSpPr>
          <p:cNvPr id="6" name="Text Placeholder 5">
            <a:extLst>
              <a:ext uri="{FF2B5EF4-FFF2-40B4-BE49-F238E27FC236}">
                <a16:creationId xmlns:a16="http://schemas.microsoft.com/office/drawing/2014/main" id="{7B854166-AFB1-4A72-86BF-3A0B9E11563D}"/>
              </a:ext>
            </a:extLst>
          </p:cNvPr>
          <p:cNvSpPr>
            <a:spLocks noGrp="1"/>
          </p:cNvSpPr>
          <p:nvPr>
            <p:ph type="body" sz="half" idx="2"/>
          </p:nvPr>
        </p:nvSpPr>
        <p:spPr>
          <a:xfrm>
            <a:off x="231609" y="1116271"/>
            <a:ext cx="4479946" cy="5274061"/>
          </a:xfrm>
        </p:spPr>
        <p:txBody>
          <a:bodyPr>
            <a:noAutofit/>
          </a:bodyPr>
          <a:lstStyle/>
          <a:p>
            <a:pPr marL="342900" fontAlgn="ctr"/>
            <a:r>
              <a:rPr lang="fr-BE" sz="3600" b="1" dirty="0">
                <a:solidFill>
                  <a:srgbClr val="201F1E"/>
                </a:solidFill>
              </a:rPr>
              <a:t>A la construction</a:t>
            </a:r>
            <a:r>
              <a:rPr lang="fr-BE" sz="3600" dirty="0">
                <a:solidFill>
                  <a:srgbClr val="201F1E"/>
                </a:solidFill>
              </a:rPr>
              <a:t>, </a:t>
            </a:r>
          </a:p>
          <a:p>
            <a:pPr marL="628650" indent="-285750" fontAlgn="ctr">
              <a:buFont typeface="Arial" panose="020B0604020202020204" pitchFamily="34" charset="0"/>
              <a:buChar char="•"/>
            </a:pPr>
            <a:r>
              <a:rPr lang="fr-BE" sz="3600" b="1" dirty="0">
                <a:solidFill>
                  <a:srgbClr val="D36113"/>
                </a:solidFill>
              </a:rPr>
              <a:t>~1 Ha </a:t>
            </a:r>
            <a:r>
              <a:rPr lang="fr-BE" sz="3600" dirty="0">
                <a:solidFill>
                  <a:srgbClr val="201F1E"/>
                </a:solidFill>
              </a:rPr>
              <a:t>par machine,</a:t>
            </a:r>
          </a:p>
          <a:p>
            <a:pPr marL="628650" indent="-285750" fontAlgn="ctr">
              <a:buFont typeface="Arial" panose="020B0604020202020204" pitchFamily="34" charset="0"/>
              <a:buChar char="•"/>
            </a:pPr>
            <a:endParaRPr lang="fr-BE" sz="2800" dirty="0">
              <a:solidFill>
                <a:srgbClr val="201F1E"/>
              </a:solidFill>
            </a:endParaRPr>
          </a:p>
          <a:p>
            <a:pPr marL="342900" fontAlgn="ctr"/>
            <a:r>
              <a:rPr lang="fr-BE" sz="3200" b="1" dirty="0">
                <a:solidFill>
                  <a:srgbClr val="201F1E"/>
                </a:solidFill>
              </a:rPr>
              <a:t>En fonctionnement</a:t>
            </a:r>
            <a:r>
              <a:rPr lang="fr-BE" sz="3200" dirty="0">
                <a:solidFill>
                  <a:srgbClr val="201F1E"/>
                </a:solidFill>
              </a:rPr>
              <a:t>, </a:t>
            </a:r>
          </a:p>
          <a:p>
            <a:pPr marL="628650" indent="-285750" fontAlgn="ctr">
              <a:buFont typeface="Arial" panose="020B0604020202020204" pitchFamily="34" charset="0"/>
              <a:buChar char="•"/>
            </a:pPr>
            <a:r>
              <a:rPr lang="fr-BE" sz="3200" dirty="0">
                <a:solidFill>
                  <a:srgbClr val="201F1E"/>
                </a:solidFill>
              </a:rPr>
              <a:t>En comptabilisant les aires de circulation autour des machines et les chemins d’accès.</a:t>
            </a:r>
            <a:r>
              <a:rPr lang="fr-BE" sz="3200" dirty="0">
                <a:solidFill>
                  <a:srgbClr val="201F1E"/>
                </a:solidFill>
                <a:latin typeface="Segoe UI" panose="020B0502040204020203" pitchFamily="34" charset="0"/>
              </a:rPr>
              <a:t>  </a:t>
            </a:r>
          </a:p>
          <a:p>
            <a:pPr marL="628650" indent="-285750" fontAlgn="ctr">
              <a:buFont typeface="Arial" panose="020B0604020202020204" pitchFamily="34" charset="0"/>
              <a:buChar char="•"/>
            </a:pPr>
            <a:r>
              <a:rPr lang="fr-BE" sz="3200" b="1" dirty="0">
                <a:solidFill>
                  <a:srgbClr val="D36113"/>
                </a:solidFill>
              </a:rPr>
              <a:t>~5 000 m2 </a:t>
            </a:r>
            <a:r>
              <a:rPr lang="fr-BE" sz="3200" dirty="0">
                <a:solidFill>
                  <a:srgbClr val="201F1E"/>
                </a:solidFill>
              </a:rPr>
              <a:t>par machine.</a:t>
            </a:r>
          </a:p>
          <a:p>
            <a:pPr marL="342900" fontAlgn="ctr"/>
            <a:endParaRPr lang="fr-BE" dirty="0">
              <a:solidFill>
                <a:srgbClr val="201F1E"/>
              </a:solidFill>
              <a:latin typeface="Calibri" panose="020F0502020204030204" pitchFamily="34" charset="0"/>
            </a:endParaRPr>
          </a:p>
        </p:txBody>
      </p:sp>
      <p:sp>
        <p:nvSpPr>
          <p:cNvPr id="7" name="ZoneTexte 6">
            <a:extLst>
              <a:ext uri="{FF2B5EF4-FFF2-40B4-BE49-F238E27FC236}">
                <a16:creationId xmlns:a16="http://schemas.microsoft.com/office/drawing/2014/main" id="{602625C5-4C9F-4F4D-BC38-31A3F3B8606B}"/>
              </a:ext>
            </a:extLst>
          </p:cNvPr>
          <p:cNvSpPr txBox="1"/>
          <p:nvPr/>
        </p:nvSpPr>
        <p:spPr>
          <a:xfrm>
            <a:off x="6356195" y="914401"/>
            <a:ext cx="5604196" cy="6001643"/>
          </a:xfrm>
          <a:prstGeom prst="rect">
            <a:avLst/>
          </a:prstGeom>
          <a:noFill/>
        </p:spPr>
        <p:txBody>
          <a:bodyPr wrap="square" rtlCol="0">
            <a:spAutoFit/>
          </a:bodyPr>
          <a:lstStyle/>
          <a:p>
            <a:pPr algn="ctr"/>
            <a:r>
              <a:rPr lang="fr-BE" sz="4800" b="1" dirty="0">
                <a:solidFill>
                  <a:schemeClr val="accent6">
                    <a:lumMod val="50000"/>
                  </a:schemeClr>
                </a:solidFill>
              </a:rPr>
              <a:t>LA SURFACE IMPACTEE sur les paysages et la biodiversité</a:t>
            </a:r>
          </a:p>
          <a:p>
            <a:pPr algn="ctr"/>
            <a:r>
              <a:rPr lang="fr-BE" sz="4800" b="1" dirty="0">
                <a:solidFill>
                  <a:schemeClr val="accent6">
                    <a:lumMod val="50000"/>
                  </a:schemeClr>
                </a:solidFill>
              </a:rPr>
              <a:t> EST BIEN SUPERIEURE</a:t>
            </a:r>
          </a:p>
          <a:p>
            <a:pPr algn="ctr"/>
            <a:endParaRPr lang="fr-BE" sz="4800" b="1" dirty="0">
              <a:solidFill>
                <a:schemeClr val="accent6">
                  <a:lumMod val="50000"/>
                </a:schemeClr>
              </a:solidFill>
            </a:endParaRPr>
          </a:p>
          <a:p>
            <a:pPr algn="ctr"/>
            <a:r>
              <a:rPr lang="fr-BE" sz="4800" b="1" dirty="0">
                <a:solidFill>
                  <a:schemeClr val="accent6">
                    <a:lumMod val="50000"/>
                  </a:schemeClr>
                </a:solidFill>
              </a:rPr>
              <a:t> </a:t>
            </a:r>
          </a:p>
        </p:txBody>
      </p:sp>
    </p:spTree>
    <p:extLst>
      <p:ext uri="{BB962C8B-B14F-4D97-AF65-F5344CB8AC3E}">
        <p14:creationId xmlns:p14="http://schemas.microsoft.com/office/powerpoint/2010/main" val="1098937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72ADC-7F26-4E6C-B57F-63D82DA39E7D}"/>
              </a:ext>
            </a:extLst>
          </p:cNvPr>
          <p:cNvSpPr>
            <a:spLocks noGrp="1"/>
          </p:cNvSpPr>
          <p:nvPr>
            <p:ph type="title"/>
          </p:nvPr>
        </p:nvSpPr>
        <p:spPr>
          <a:xfrm>
            <a:off x="871870" y="365125"/>
            <a:ext cx="10481930" cy="581173"/>
          </a:xfrm>
          <a:solidFill>
            <a:srgbClr val="548235"/>
          </a:solidFill>
        </p:spPr>
        <p:txBody>
          <a:bodyPr>
            <a:noAutofit/>
          </a:bodyPr>
          <a:lstStyle/>
          <a:p>
            <a:pPr algn="ctr"/>
            <a:r>
              <a:rPr lang="fr-BE" sz="3600" b="1" dirty="0">
                <a:solidFill>
                  <a:schemeClr val="bg1"/>
                </a:solidFill>
                <a:latin typeface="+mn-lt"/>
              </a:rPr>
              <a:t>Les associations «  lanceuses d’alerte » :</a:t>
            </a:r>
          </a:p>
        </p:txBody>
      </p:sp>
      <p:sp>
        <p:nvSpPr>
          <p:cNvPr id="3" name="Content Placeholder 2">
            <a:extLst>
              <a:ext uri="{FF2B5EF4-FFF2-40B4-BE49-F238E27FC236}">
                <a16:creationId xmlns:a16="http://schemas.microsoft.com/office/drawing/2014/main" id="{DD2BD72A-C4F7-41E1-8979-6D27C92CF876}"/>
              </a:ext>
            </a:extLst>
          </p:cNvPr>
          <p:cNvSpPr>
            <a:spLocks noGrp="1"/>
          </p:cNvSpPr>
          <p:nvPr>
            <p:ph idx="1"/>
          </p:nvPr>
        </p:nvSpPr>
        <p:spPr>
          <a:xfrm>
            <a:off x="800100" y="939800"/>
            <a:ext cx="10553700" cy="5617504"/>
          </a:xfrm>
        </p:spPr>
        <p:txBody>
          <a:bodyPr>
            <a:normAutofit/>
          </a:bodyPr>
          <a:lstStyle/>
          <a:p>
            <a:pPr marL="0" indent="0">
              <a:buNone/>
            </a:pPr>
            <a:r>
              <a:rPr lang="fr-BE" sz="4800" b="1" dirty="0">
                <a:solidFill>
                  <a:srgbClr val="548235"/>
                </a:solidFill>
              </a:rPr>
              <a:t> </a:t>
            </a:r>
            <a:r>
              <a:rPr lang="fr-BE" sz="4800" b="1" dirty="0">
                <a:solidFill>
                  <a:srgbClr val="5F943E"/>
                </a:solidFill>
              </a:rPr>
              <a:t>. </a:t>
            </a:r>
            <a:r>
              <a:rPr lang="fr-BE" sz="4000" b="1" dirty="0">
                <a:solidFill>
                  <a:srgbClr val="548235"/>
                </a:solidFill>
              </a:rPr>
              <a:t>Anticipation</a:t>
            </a:r>
            <a:r>
              <a:rPr lang="fr-BE" sz="4000" dirty="0">
                <a:solidFill>
                  <a:srgbClr val="548235"/>
                </a:solidFill>
              </a:rPr>
              <a:t> : </a:t>
            </a:r>
          </a:p>
          <a:p>
            <a:pPr marL="0" indent="0">
              <a:buNone/>
            </a:pPr>
            <a:r>
              <a:rPr lang="fr-BE" sz="3600" b="1" dirty="0"/>
              <a:t>Quand un mât de mesure sort de terre, un collectif d’opposants pousse à ses pieds</a:t>
            </a:r>
          </a:p>
          <a:p>
            <a:r>
              <a:rPr lang="fr-BE" sz="4000" b="1" dirty="0">
                <a:solidFill>
                  <a:srgbClr val="548235"/>
                </a:solidFill>
              </a:rPr>
              <a:t>Actions des associations :</a:t>
            </a:r>
          </a:p>
          <a:p>
            <a:r>
              <a:rPr lang="fr-BE" sz="3600" i="1" dirty="0"/>
              <a:t>information et sensibilisation, </a:t>
            </a:r>
          </a:p>
          <a:p>
            <a:r>
              <a:rPr lang="fr-BE" sz="3600" i="1" dirty="0"/>
              <a:t>analyses des études d’impact</a:t>
            </a:r>
          </a:p>
          <a:p>
            <a:r>
              <a:rPr lang="fr-BE" sz="3600" i="1" dirty="0"/>
              <a:t>rendez-vous avec les administrations, les élus…</a:t>
            </a:r>
          </a:p>
          <a:p>
            <a:r>
              <a:rPr lang="fr-BE" sz="3600" i="1" dirty="0"/>
              <a:t>proposition d’autres alternatives</a:t>
            </a:r>
            <a:r>
              <a:rPr lang="fr-BE" sz="3600" dirty="0"/>
              <a:t>.</a:t>
            </a:r>
          </a:p>
        </p:txBody>
      </p:sp>
    </p:spTree>
    <p:extLst>
      <p:ext uri="{BB962C8B-B14F-4D97-AF65-F5344CB8AC3E}">
        <p14:creationId xmlns:p14="http://schemas.microsoft.com/office/powerpoint/2010/main" val="295087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628EAD8-00C5-DD4D-A96C-16470166262D}"/>
              </a:ext>
            </a:extLst>
          </p:cNvPr>
          <p:cNvSpPr txBox="1"/>
          <p:nvPr/>
        </p:nvSpPr>
        <p:spPr>
          <a:xfrm>
            <a:off x="546267" y="873095"/>
            <a:ext cx="11307730" cy="707886"/>
          </a:xfrm>
          <a:prstGeom prst="rect">
            <a:avLst/>
          </a:prstGeom>
          <a:solidFill>
            <a:srgbClr val="548235"/>
          </a:solidFill>
        </p:spPr>
        <p:txBody>
          <a:bodyPr wrap="square" rtlCol="0">
            <a:spAutoFit/>
          </a:bodyPr>
          <a:lstStyle/>
          <a:p>
            <a:pPr algn="ctr"/>
            <a:r>
              <a:rPr lang="fr-FR" sz="4000" b="1" dirty="0">
                <a:solidFill>
                  <a:schemeClr val="bg1"/>
                </a:solidFill>
              </a:rPr>
              <a:t>VII – NUISANCES SONORES : SONS ET INFRASONS</a:t>
            </a:r>
          </a:p>
        </p:txBody>
      </p:sp>
      <p:pic>
        <p:nvPicPr>
          <p:cNvPr id="3" name="Picture 1">
            <a:extLst>
              <a:ext uri="{FF2B5EF4-FFF2-40B4-BE49-F238E27FC236}">
                <a16:creationId xmlns:a16="http://schemas.microsoft.com/office/drawing/2014/main" id="{50E3B711-72D4-420E-86E1-5A209CFF8DD0}"/>
              </a:ext>
            </a:extLst>
          </p:cNvPr>
          <p:cNvPicPr>
            <a:picLocks noChangeAspect="1"/>
          </p:cNvPicPr>
          <p:nvPr/>
        </p:nvPicPr>
        <p:blipFill>
          <a:blip r:embed="rId2"/>
          <a:stretch>
            <a:fillRect/>
          </a:stretch>
        </p:blipFill>
        <p:spPr>
          <a:xfrm>
            <a:off x="1077593" y="2320830"/>
            <a:ext cx="6802310" cy="3611226"/>
          </a:xfrm>
          <a:prstGeom prst="rect">
            <a:avLst/>
          </a:prstGeom>
        </p:spPr>
      </p:pic>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59149" y="2692619"/>
            <a:ext cx="2734478" cy="27553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0431989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484C16-9E82-4EB6-B939-35BD0B5555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1261" y="1057284"/>
            <a:ext cx="4275367" cy="5496901"/>
          </a:xfrm>
          <a:prstGeom prst="rect">
            <a:avLst/>
          </a:prstGeom>
          <a:ln>
            <a:solidFill>
              <a:schemeClr val="accent1"/>
            </a:solidFill>
          </a:ln>
        </p:spPr>
      </p:pic>
      <p:sp>
        <p:nvSpPr>
          <p:cNvPr id="3" name="ZoneTexte 2"/>
          <p:cNvSpPr txBox="1"/>
          <p:nvPr/>
        </p:nvSpPr>
        <p:spPr>
          <a:xfrm>
            <a:off x="286789" y="368674"/>
            <a:ext cx="11594521" cy="507831"/>
          </a:xfrm>
          <a:prstGeom prst="rect">
            <a:avLst/>
          </a:prstGeom>
          <a:noFill/>
          <a:ln w="28575" cmpd="sng">
            <a:solidFill>
              <a:srgbClr val="548235"/>
            </a:solidFill>
          </a:ln>
        </p:spPr>
        <p:txBody>
          <a:bodyPr wrap="square" rtlCol="0">
            <a:spAutoFit/>
          </a:bodyPr>
          <a:lstStyle/>
          <a:p>
            <a:r>
              <a:rPr lang="fr-FR" sz="2700" b="1" dirty="0">
                <a:solidFill>
                  <a:srgbClr val="D36113"/>
                </a:solidFill>
              </a:rPr>
              <a:t>Les éoliennes, cela ne fait pas de bruit puisque les promoteurs vous le disent…</a:t>
            </a:r>
          </a:p>
        </p:txBody>
      </p:sp>
      <p:sp>
        <p:nvSpPr>
          <p:cNvPr id="6" name="ZoneTexte 5"/>
          <p:cNvSpPr txBox="1"/>
          <p:nvPr/>
        </p:nvSpPr>
        <p:spPr>
          <a:xfrm>
            <a:off x="5305647" y="1233377"/>
            <a:ext cx="6548349" cy="1569660"/>
          </a:xfrm>
          <a:prstGeom prst="rect">
            <a:avLst/>
          </a:prstGeom>
          <a:noFill/>
          <a:ln w="28575" cmpd="sng">
            <a:solidFill>
              <a:srgbClr val="D36113"/>
            </a:solidFill>
          </a:ln>
        </p:spPr>
        <p:txBody>
          <a:bodyPr wrap="square" rtlCol="0">
            <a:spAutoFit/>
          </a:bodyPr>
          <a:lstStyle/>
          <a:p>
            <a:r>
              <a:rPr lang="fr-FR" sz="3200" b="1" dirty="0">
                <a:solidFill>
                  <a:srgbClr val="548235"/>
                </a:solidFill>
              </a:rPr>
              <a:t>Et vous, qui croyez-vous ?</a:t>
            </a:r>
          </a:p>
          <a:p>
            <a:r>
              <a:rPr lang="fr-FR" sz="3200" b="1" dirty="0">
                <a:solidFill>
                  <a:srgbClr val="548235"/>
                </a:solidFill>
              </a:rPr>
              <a:t>Les promoteurs du vent ou l’OMS ?</a:t>
            </a:r>
          </a:p>
          <a:p>
            <a:r>
              <a:rPr lang="fr-FR" sz="3200" b="1" dirty="0">
                <a:solidFill>
                  <a:srgbClr val="548235"/>
                </a:solidFill>
              </a:rPr>
              <a:t>(Organisation Mondiale de la Santé)</a:t>
            </a:r>
          </a:p>
        </p:txBody>
      </p:sp>
      <p:sp>
        <p:nvSpPr>
          <p:cNvPr id="2" name="ZoneTexte 1">
            <a:extLst>
              <a:ext uri="{FF2B5EF4-FFF2-40B4-BE49-F238E27FC236}">
                <a16:creationId xmlns:a16="http://schemas.microsoft.com/office/drawing/2014/main" id="{F0BF6E96-61D2-C442-B700-9E7ED9125DF0}"/>
              </a:ext>
            </a:extLst>
          </p:cNvPr>
          <p:cNvSpPr txBox="1"/>
          <p:nvPr/>
        </p:nvSpPr>
        <p:spPr>
          <a:xfrm>
            <a:off x="5592726" y="3159909"/>
            <a:ext cx="5808013" cy="3416320"/>
          </a:xfrm>
          <a:prstGeom prst="rect">
            <a:avLst/>
          </a:prstGeom>
          <a:noFill/>
        </p:spPr>
        <p:txBody>
          <a:bodyPr wrap="square" rtlCol="0">
            <a:spAutoFit/>
          </a:bodyPr>
          <a:lstStyle/>
          <a:p>
            <a:r>
              <a:rPr lang="fr-FR" sz="3600" dirty="0">
                <a:solidFill>
                  <a:schemeClr val="accent1"/>
                </a:solidFill>
              </a:rPr>
              <a:t>Outre les sons audibles à plus de 2 kms, les infrasons perturbent la santé des riverains  à une bien plus grande distance, mais aussi font fuir les animaux…</a:t>
            </a:r>
          </a:p>
        </p:txBody>
      </p:sp>
    </p:spTree>
    <p:extLst>
      <p:ext uri="{BB962C8B-B14F-4D97-AF65-F5344CB8AC3E}">
        <p14:creationId xmlns:p14="http://schemas.microsoft.com/office/powerpoint/2010/main" val="245621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A7E7B97-DF06-F647-904F-069E23837046}"/>
              </a:ext>
            </a:extLst>
          </p:cNvPr>
          <p:cNvSpPr txBox="1"/>
          <p:nvPr/>
        </p:nvSpPr>
        <p:spPr>
          <a:xfrm>
            <a:off x="1830532" y="733246"/>
            <a:ext cx="8724900" cy="5693866"/>
          </a:xfrm>
          <a:prstGeom prst="rect">
            <a:avLst/>
          </a:prstGeom>
          <a:noFill/>
        </p:spPr>
        <p:txBody>
          <a:bodyPr wrap="square" rtlCol="0">
            <a:spAutoFit/>
          </a:bodyPr>
          <a:lstStyle/>
          <a:p>
            <a:pPr algn="ctr"/>
            <a:r>
              <a:rPr lang="fr-FR" sz="2800" b="1" dirty="0">
                <a:solidFill>
                  <a:srgbClr val="548235"/>
                </a:solidFill>
              </a:rPr>
              <a:t>UN PRIVILEGE DE LA PROFESSION AUX DEPENS DE LA SANTE DES FRANÇAIS</a:t>
            </a:r>
          </a:p>
          <a:p>
            <a:endParaRPr lang="fr-FR" sz="2800" dirty="0"/>
          </a:p>
          <a:p>
            <a:r>
              <a:rPr lang="fr-FR" sz="2800" u="sng" dirty="0"/>
              <a:t>Les nuisances acoustiques , sons et infrasons, </a:t>
            </a:r>
          </a:p>
          <a:p>
            <a:r>
              <a:rPr lang="fr-FR" sz="2800" dirty="0"/>
              <a:t>: troubles du sommeil, céphalées, anxiété, vertiges... </a:t>
            </a:r>
          </a:p>
          <a:p>
            <a:endParaRPr lang="fr-FR" sz="2800" dirty="0"/>
          </a:p>
          <a:p>
            <a:r>
              <a:rPr lang="fr-FR" sz="2800" b="1" dirty="0">
                <a:solidFill>
                  <a:srgbClr val="D36113"/>
                </a:solidFill>
              </a:rPr>
              <a:t>L’exploitant éolien a un régime de faveur : ses machines peuvent faire plus de bruit que les autres installations industrielles, tout en restant dans les normes !</a:t>
            </a:r>
          </a:p>
          <a:p>
            <a:endParaRPr lang="fr-FR" sz="2800" dirty="0"/>
          </a:p>
          <a:p>
            <a:r>
              <a:rPr lang="fr-FR" sz="2800" dirty="0"/>
              <a:t>….alors qu’en milieu rural, les bruits sont bien plus perceptibles qu’en ville.</a:t>
            </a:r>
          </a:p>
          <a:p>
            <a:endParaRPr lang="fr-FR" sz="2800" dirty="0"/>
          </a:p>
        </p:txBody>
      </p:sp>
    </p:spTree>
    <p:extLst>
      <p:ext uri="{BB962C8B-B14F-4D97-AF65-F5344CB8AC3E}">
        <p14:creationId xmlns:p14="http://schemas.microsoft.com/office/powerpoint/2010/main" val="2910957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6851E19-5E17-7440-9FBE-9E48AE60AFEC}"/>
              </a:ext>
            </a:extLst>
          </p:cNvPr>
          <p:cNvSpPr txBox="1"/>
          <p:nvPr/>
        </p:nvSpPr>
        <p:spPr>
          <a:xfrm>
            <a:off x="1215446" y="260802"/>
            <a:ext cx="9423107" cy="707886"/>
          </a:xfrm>
          <a:prstGeom prst="rect">
            <a:avLst/>
          </a:prstGeom>
          <a:solidFill>
            <a:srgbClr val="548235"/>
          </a:solidFill>
        </p:spPr>
        <p:txBody>
          <a:bodyPr wrap="square" rtlCol="0">
            <a:spAutoFit/>
          </a:bodyPr>
          <a:lstStyle/>
          <a:p>
            <a:r>
              <a:rPr lang="fr-FR" sz="4000" dirty="0">
                <a:solidFill>
                  <a:schemeClr val="bg1"/>
                </a:solidFill>
              </a:rPr>
              <a:t>VIII -UNE EOLIENNE N’EST PAS ÉCOLOGIQUE</a:t>
            </a:r>
          </a:p>
        </p:txBody>
      </p:sp>
      <p:pic>
        <p:nvPicPr>
          <p:cNvPr id="3" name="Picture 1">
            <a:extLst>
              <a:ext uri="{FF2B5EF4-FFF2-40B4-BE49-F238E27FC236}">
                <a16:creationId xmlns:a16="http://schemas.microsoft.com/office/drawing/2014/main" id="{CDFB9D01-60F2-4266-B69F-C7B6A795772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42110" y="1147273"/>
            <a:ext cx="8442583" cy="5065550"/>
          </a:xfrm>
          <a:prstGeom prst="rect">
            <a:avLst/>
          </a:prstGeom>
        </p:spPr>
      </p:pic>
    </p:spTree>
    <p:extLst>
      <p:ext uri="{BB962C8B-B14F-4D97-AF65-F5344CB8AC3E}">
        <p14:creationId xmlns:p14="http://schemas.microsoft.com/office/powerpoint/2010/main" val="8643107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clock&#10;&#10;Description automatically generated">
            <a:extLst>
              <a:ext uri="{FF2B5EF4-FFF2-40B4-BE49-F238E27FC236}">
                <a16:creationId xmlns:a16="http://schemas.microsoft.com/office/drawing/2014/main" id="{915D0007-C359-4902-ABE1-C1E4D85BA96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8954" y="247483"/>
            <a:ext cx="5093941" cy="6367428"/>
          </a:xfrm>
          <a:prstGeom prst="rect">
            <a:avLst/>
          </a:prstGeom>
        </p:spPr>
      </p:pic>
      <p:pic>
        <p:nvPicPr>
          <p:cNvPr id="2" name="Image 1" descr="pales d'éoliennes enterrées.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82518" y="391917"/>
            <a:ext cx="4293009" cy="2415369"/>
          </a:xfrm>
          <a:prstGeom prst="rect">
            <a:avLst/>
          </a:prstGeom>
        </p:spPr>
      </p:pic>
      <p:pic>
        <p:nvPicPr>
          <p:cNvPr id="6" name="Picture 4">
            <a:extLst>
              <a:ext uri="{FF2B5EF4-FFF2-40B4-BE49-F238E27FC236}">
                <a16:creationId xmlns:a16="http://schemas.microsoft.com/office/drawing/2014/main" id="{63168CEB-4926-44DE-88E5-D1DD4AFFCECF}"/>
              </a:ext>
            </a:extLst>
          </p:cNvPr>
          <p:cNvPicPr>
            <a:picLocks noChangeAspect="1"/>
          </p:cNvPicPr>
          <p:nvPr/>
        </p:nvPicPr>
        <p:blipFill>
          <a:blip r:embed="rId5"/>
          <a:stretch>
            <a:fillRect/>
          </a:stretch>
        </p:blipFill>
        <p:spPr>
          <a:xfrm>
            <a:off x="6355371" y="3043542"/>
            <a:ext cx="4857670" cy="3244924"/>
          </a:xfrm>
          <a:prstGeom prst="rect">
            <a:avLst/>
          </a:prstGeom>
        </p:spPr>
      </p:pic>
      <p:sp>
        <p:nvSpPr>
          <p:cNvPr id="4" name="Flèche droite rayée 3"/>
          <p:cNvSpPr/>
          <p:nvPr/>
        </p:nvSpPr>
        <p:spPr>
          <a:xfrm>
            <a:off x="5599238" y="1897983"/>
            <a:ext cx="928654" cy="95582"/>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Flèche droite rayée 6"/>
          <p:cNvSpPr/>
          <p:nvPr/>
        </p:nvSpPr>
        <p:spPr>
          <a:xfrm>
            <a:off x="5539320" y="3166855"/>
            <a:ext cx="628207" cy="141301"/>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609552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2DF228-DB6F-4421-AB3B-81D9988989F5}"/>
              </a:ext>
            </a:extLst>
          </p:cNvPr>
          <p:cNvPicPr>
            <a:picLocks noChangeAspect="1"/>
          </p:cNvPicPr>
          <p:nvPr/>
        </p:nvPicPr>
        <p:blipFill>
          <a:blip r:embed="rId2"/>
          <a:stretch>
            <a:fillRect/>
          </a:stretch>
        </p:blipFill>
        <p:spPr>
          <a:xfrm>
            <a:off x="5098839" y="528295"/>
            <a:ext cx="6829667" cy="6094164"/>
          </a:xfrm>
          <a:prstGeom prst="rect">
            <a:avLst/>
          </a:prstGeom>
        </p:spPr>
      </p:pic>
      <p:sp>
        <p:nvSpPr>
          <p:cNvPr id="4" name="Title 3">
            <a:extLst>
              <a:ext uri="{FF2B5EF4-FFF2-40B4-BE49-F238E27FC236}">
                <a16:creationId xmlns:a16="http://schemas.microsoft.com/office/drawing/2014/main" id="{B9CBB0BC-BE70-489E-8D9D-5628C8CFBB3B}"/>
              </a:ext>
            </a:extLst>
          </p:cNvPr>
          <p:cNvSpPr>
            <a:spLocks noGrp="1"/>
          </p:cNvSpPr>
          <p:nvPr>
            <p:ph type="title"/>
          </p:nvPr>
        </p:nvSpPr>
        <p:spPr>
          <a:xfrm>
            <a:off x="286627" y="572245"/>
            <a:ext cx="4670747" cy="1202847"/>
          </a:xfrm>
          <a:ln>
            <a:solidFill>
              <a:schemeClr val="accent1"/>
            </a:solidFill>
          </a:ln>
        </p:spPr>
        <p:txBody>
          <a:bodyPr>
            <a:normAutofit/>
          </a:bodyPr>
          <a:lstStyle/>
          <a:p>
            <a:r>
              <a:rPr lang="fr-BE" sz="3600" b="1" dirty="0">
                <a:solidFill>
                  <a:srgbClr val="548235"/>
                </a:solidFill>
                <a:latin typeface="Aharoni" panose="02010803020104030203" pitchFamily="2" charset="-79"/>
                <a:cs typeface="Aharoni" panose="02010803020104030203" pitchFamily="2" charset="-79"/>
              </a:rPr>
              <a:t>Comment construit-on une éolienne ?</a:t>
            </a:r>
          </a:p>
        </p:txBody>
      </p:sp>
      <p:sp>
        <p:nvSpPr>
          <p:cNvPr id="6" name="Text Placeholder 5">
            <a:extLst>
              <a:ext uri="{FF2B5EF4-FFF2-40B4-BE49-F238E27FC236}">
                <a16:creationId xmlns:a16="http://schemas.microsoft.com/office/drawing/2014/main" id="{13DBD4CE-C1E4-41D3-A585-D05F6636DC65}"/>
              </a:ext>
            </a:extLst>
          </p:cNvPr>
          <p:cNvSpPr>
            <a:spLocks noGrp="1"/>
          </p:cNvSpPr>
          <p:nvPr>
            <p:ph type="body" sz="half" idx="2"/>
          </p:nvPr>
        </p:nvSpPr>
        <p:spPr>
          <a:xfrm>
            <a:off x="331425" y="6171857"/>
            <a:ext cx="4516696" cy="477909"/>
          </a:xfrm>
        </p:spPr>
        <p:txBody>
          <a:bodyPr>
            <a:normAutofit/>
          </a:bodyPr>
          <a:lstStyle/>
          <a:p>
            <a:r>
              <a:rPr lang="fr-BE" sz="2800" dirty="0"/>
              <a:t>On creuse 6 m de profondeur</a:t>
            </a:r>
          </a:p>
        </p:txBody>
      </p:sp>
      <p:pic>
        <p:nvPicPr>
          <p:cNvPr id="7" name="Picture 2">
            <a:extLst>
              <a:ext uri="{FF2B5EF4-FFF2-40B4-BE49-F238E27FC236}">
                <a16:creationId xmlns:a16="http://schemas.microsoft.com/office/drawing/2014/main" id="{5B554D7F-3628-4D18-A9A6-658B7277FD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350" y="2538860"/>
            <a:ext cx="4647597" cy="3114126"/>
          </a:xfrm>
          <a:prstGeom prst="rect">
            <a:avLst/>
          </a:prstGeom>
        </p:spPr>
      </p:pic>
    </p:spTree>
    <p:extLst>
      <p:ext uri="{BB962C8B-B14F-4D97-AF65-F5344CB8AC3E}">
        <p14:creationId xmlns:p14="http://schemas.microsoft.com/office/powerpoint/2010/main" val="28983951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8">
            <a:extLst>
              <a:ext uri="{FF2B5EF4-FFF2-40B4-BE49-F238E27FC236}">
                <a16:creationId xmlns:a16="http://schemas.microsoft.com/office/drawing/2014/main" id="{7585ED69-756A-47BD-A897-8B943F14BF53}"/>
              </a:ext>
            </a:extLst>
          </p:cNvPr>
          <p:cNvGrpSpPr/>
          <p:nvPr/>
        </p:nvGrpSpPr>
        <p:grpSpPr>
          <a:xfrm>
            <a:off x="448887" y="353334"/>
            <a:ext cx="10911840" cy="4836795"/>
            <a:chOff x="640080" y="640080"/>
            <a:chExt cx="10911840" cy="4836795"/>
          </a:xfrm>
        </p:grpSpPr>
        <p:pic>
          <p:nvPicPr>
            <p:cNvPr id="6" name="Picture 4">
              <a:extLst>
                <a:ext uri="{FF2B5EF4-FFF2-40B4-BE49-F238E27FC236}">
                  <a16:creationId xmlns:a16="http://schemas.microsoft.com/office/drawing/2014/main" id="{B9D3278F-8D59-4182-8125-AAF7CC5EC52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0080" y="640080"/>
              <a:ext cx="10911840" cy="4836795"/>
            </a:xfrm>
            <a:prstGeom prst="rect">
              <a:avLst/>
            </a:prstGeom>
            <a:ln w="19050">
              <a:solidFill>
                <a:schemeClr val="tx1"/>
              </a:solidFill>
              <a:miter lim="800000"/>
            </a:ln>
          </p:spPr>
        </p:pic>
        <p:cxnSp>
          <p:nvCxnSpPr>
            <p:cNvPr id="7" name="Straight Arrow Connector 6">
              <a:extLst>
                <a:ext uri="{FF2B5EF4-FFF2-40B4-BE49-F238E27FC236}">
                  <a16:creationId xmlns:a16="http://schemas.microsoft.com/office/drawing/2014/main" id="{5DA59B2D-CB3A-4294-98F9-1352F52D49FE}"/>
                </a:ext>
              </a:extLst>
            </p:cNvPr>
            <p:cNvCxnSpPr/>
            <p:nvPr/>
          </p:nvCxnSpPr>
          <p:spPr>
            <a:xfrm flipV="1">
              <a:off x="7380648" y="2004706"/>
              <a:ext cx="0" cy="590309"/>
            </a:xfrm>
            <a:prstGeom prst="straightConnector1">
              <a:avLst/>
            </a:prstGeom>
            <a:ln w="476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2E5F1D1-A04A-449A-9308-E27623E53628}"/>
                </a:ext>
              </a:extLst>
            </p:cNvPr>
            <p:cNvSpPr txBox="1"/>
            <p:nvPr/>
          </p:nvSpPr>
          <p:spPr>
            <a:xfrm>
              <a:off x="7380648" y="2225683"/>
              <a:ext cx="548009" cy="369332"/>
            </a:xfrm>
            <a:prstGeom prst="rect">
              <a:avLst/>
            </a:prstGeom>
            <a:noFill/>
          </p:spPr>
          <p:txBody>
            <a:bodyPr wrap="square" rtlCol="0">
              <a:spAutoFit/>
            </a:bodyPr>
            <a:lstStyle/>
            <a:p>
              <a:r>
                <a:rPr lang="fr-BE" dirty="0">
                  <a:solidFill>
                    <a:srgbClr val="FF0000"/>
                  </a:solidFill>
                </a:rPr>
                <a:t>2m</a:t>
              </a:r>
            </a:p>
          </p:txBody>
        </p:sp>
      </p:grpSp>
      <p:sp>
        <p:nvSpPr>
          <p:cNvPr id="9" name="Title 1">
            <a:extLst>
              <a:ext uri="{FF2B5EF4-FFF2-40B4-BE49-F238E27FC236}">
                <a16:creationId xmlns:a16="http://schemas.microsoft.com/office/drawing/2014/main" id="{D323A38D-DC05-44EB-A86C-2C9F03FF4BA3}"/>
              </a:ext>
            </a:extLst>
          </p:cNvPr>
          <p:cNvSpPr>
            <a:spLocks noGrp="1"/>
          </p:cNvSpPr>
          <p:nvPr>
            <p:ph type="title"/>
          </p:nvPr>
        </p:nvSpPr>
        <p:spPr>
          <a:xfrm>
            <a:off x="503515" y="5411106"/>
            <a:ext cx="10911840" cy="1364626"/>
          </a:xfrm>
        </p:spPr>
        <p:txBody>
          <a:bodyPr vert="horz" lIns="91440" tIns="45720" rIns="91440" bIns="45720" rtlCol="0" anchor="ctr">
            <a:normAutofit fontScale="90000"/>
          </a:bodyPr>
          <a:lstStyle/>
          <a:p>
            <a:pPr algn="ctr">
              <a:lnSpc>
                <a:spcPct val="120000"/>
              </a:lnSpc>
            </a:pPr>
            <a:r>
              <a:rPr lang="en-US" b="1" dirty="0">
                <a:solidFill>
                  <a:schemeClr val="accent6">
                    <a:lumMod val="75000"/>
                  </a:schemeClr>
                </a:solidFill>
              </a:rPr>
              <a:t>DEMANTELEMENT : Obligation </a:t>
            </a:r>
            <a:r>
              <a:rPr lang="en-US" b="1" dirty="0" err="1">
                <a:solidFill>
                  <a:schemeClr val="accent6">
                    <a:lumMod val="75000"/>
                  </a:schemeClr>
                </a:solidFill>
              </a:rPr>
              <a:t>légale</a:t>
            </a:r>
            <a:r>
              <a:rPr lang="en-US" b="1" dirty="0">
                <a:solidFill>
                  <a:schemeClr val="accent6">
                    <a:lumMod val="75000"/>
                  </a:schemeClr>
                </a:solidFill>
              </a:rPr>
              <a:t> </a:t>
            </a:r>
            <a:r>
              <a:rPr lang="en-US" b="1" dirty="0" err="1">
                <a:solidFill>
                  <a:schemeClr val="accent6">
                    <a:lumMod val="75000"/>
                  </a:schemeClr>
                </a:solidFill>
              </a:rPr>
              <a:t>d’enlever</a:t>
            </a:r>
            <a:r>
              <a:rPr lang="en-US" b="1" dirty="0">
                <a:solidFill>
                  <a:schemeClr val="accent6">
                    <a:lumMod val="75000"/>
                  </a:schemeClr>
                </a:solidFill>
              </a:rPr>
              <a:t> les </a:t>
            </a:r>
            <a:r>
              <a:rPr lang="en-US" b="1" dirty="0" err="1">
                <a:solidFill>
                  <a:schemeClr val="accent6">
                    <a:lumMod val="75000"/>
                  </a:schemeClr>
                </a:solidFill>
              </a:rPr>
              <a:t>fondations</a:t>
            </a:r>
            <a:r>
              <a:rPr lang="en-US" b="1" dirty="0">
                <a:solidFill>
                  <a:schemeClr val="accent6">
                    <a:lumMod val="75000"/>
                  </a:schemeClr>
                </a:solidFill>
              </a:rPr>
              <a:t> ………..</a:t>
            </a:r>
            <a:r>
              <a:rPr lang="en-US" b="1" dirty="0" err="1">
                <a:solidFill>
                  <a:schemeClr val="accent6">
                    <a:lumMod val="75000"/>
                  </a:schemeClr>
                </a:solidFill>
              </a:rPr>
              <a:t>sauf</a:t>
            </a:r>
            <a:r>
              <a:rPr lang="en-US" b="1" dirty="0">
                <a:solidFill>
                  <a:schemeClr val="accent6">
                    <a:lumMod val="75000"/>
                  </a:schemeClr>
                </a:solidFill>
              </a:rPr>
              <a:t> </a:t>
            </a:r>
            <a:r>
              <a:rPr lang="en-US" b="1" dirty="0" err="1">
                <a:solidFill>
                  <a:schemeClr val="accent6">
                    <a:lumMod val="75000"/>
                  </a:schemeClr>
                </a:solidFill>
              </a:rPr>
              <a:t>dérogation</a:t>
            </a:r>
            <a:r>
              <a:rPr lang="en-US" b="1" dirty="0">
                <a:solidFill>
                  <a:schemeClr val="accent6">
                    <a:lumMod val="75000"/>
                  </a:schemeClr>
                </a:solidFill>
              </a:rPr>
              <a:t> ! </a:t>
            </a:r>
            <a:br>
              <a:rPr lang="en-US" b="1" dirty="0">
                <a:solidFill>
                  <a:schemeClr val="accent6">
                    <a:lumMod val="75000"/>
                  </a:schemeClr>
                </a:solidFill>
              </a:rPr>
            </a:br>
            <a:r>
              <a:rPr lang="en-US" b="1" dirty="0" err="1">
                <a:solidFill>
                  <a:schemeClr val="accent4">
                    <a:lumMod val="75000"/>
                  </a:schemeClr>
                </a:solidFill>
              </a:rPr>
              <a:t>Donc</a:t>
            </a:r>
            <a:r>
              <a:rPr lang="en-US" b="1" dirty="0">
                <a:solidFill>
                  <a:schemeClr val="accent4">
                    <a:lumMod val="75000"/>
                  </a:schemeClr>
                </a:solidFill>
              </a:rPr>
              <a:t> le béton sera </a:t>
            </a:r>
            <a:r>
              <a:rPr lang="en-US" b="1" dirty="0" err="1">
                <a:solidFill>
                  <a:srgbClr val="D36113"/>
                </a:solidFill>
              </a:rPr>
              <a:t>enfoui</a:t>
            </a:r>
            <a:r>
              <a:rPr lang="en-US" b="1" dirty="0">
                <a:solidFill>
                  <a:srgbClr val="D36113"/>
                </a:solidFill>
              </a:rPr>
              <a:t> à jamais…</a:t>
            </a:r>
            <a:r>
              <a:rPr lang="en-US" b="1" dirty="0"/>
              <a:t>la </a:t>
            </a:r>
            <a:r>
              <a:rPr lang="en-US" b="1" dirty="0" err="1"/>
              <a:t>terre</a:t>
            </a:r>
            <a:r>
              <a:rPr lang="en-US" b="1" dirty="0"/>
              <a:t> sera </a:t>
            </a:r>
            <a:r>
              <a:rPr lang="en-US" b="1" dirty="0" err="1"/>
              <a:t>morte</a:t>
            </a:r>
            <a:endParaRPr lang="en-US" b="1" dirty="0"/>
          </a:p>
        </p:txBody>
      </p:sp>
    </p:spTree>
    <p:extLst>
      <p:ext uri="{BB962C8B-B14F-4D97-AF65-F5344CB8AC3E}">
        <p14:creationId xmlns:p14="http://schemas.microsoft.com/office/powerpoint/2010/main" val="35825953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207CE-8720-4FA0-AB62-F8C3DAAEDC3D}"/>
              </a:ext>
            </a:extLst>
          </p:cNvPr>
          <p:cNvSpPr>
            <a:spLocks noGrp="1"/>
          </p:cNvSpPr>
          <p:nvPr>
            <p:ph type="title"/>
          </p:nvPr>
        </p:nvSpPr>
        <p:spPr>
          <a:xfrm>
            <a:off x="566654" y="279690"/>
            <a:ext cx="3932237" cy="1085765"/>
          </a:xfrm>
          <a:ln>
            <a:noFill/>
          </a:ln>
        </p:spPr>
        <p:txBody>
          <a:bodyPr>
            <a:normAutofit fontScale="90000"/>
          </a:bodyPr>
          <a:lstStyle/>
          <a:p>
            <a:pPr>
              <a:lnSpc>
                <a:spcPct val="100000"/>
              </a:lnSpc>
            </a:pPr>
            <a:r>
              <a:rPr lang="fr-BE" sz="3600" b="1" dirty="0">
                <a:solidFill>
                  <a:srgbClr val="548235"/>
                </a:solidFill>
              </a:rPr>
              <a:t>L’EOLIEN N’EST PAS ÉCOLOGIQUE</a:t>
            </a:r>
          </a:p>
        </p:txBody>
      </p:sp>
      <p:sp>
        <p:nvSpPr>
          <p:cNvPr id="5" name="Text Placeholder 4">
            <a:extLst>
              <a:ext uri="{FF2B5EF4-FFF2-40B4-BE49-F238E27FC236}">
                <a16:creationId xmlns:a16="http://schemas.microsoft.com/office/drawing/2014/main" id="{CE5B6A3E-C179-48A9-8C72-D466CADD01CB}"/>
              </a:ext>
            </a:extLst>
          </p:cNvPr>
          <p:cNvSpPr>
            <a:spLocks noGrp="1"/>
          </p:cNvSpPr>
          <p:nvPr>
            <p:ph type="body" sz="half" idx="2"/>
          </p:nvPr>
        </p:nvSpPr>
        <p:spPr>
          <a:xfrm>
            <a:off x="428861" y="1916546"/>
            <a:ext cx="3680573" cy="4791290"/>
          </a:xfrm>
          <a:ln w="28575" cmpd="sng">
            <a:solidFill>
              <a:srgbClr val="548235"/>
            </a:solidFill>
          </a:ln>
        </p:spPr>
        <p:txBody>
          <a:bodyPr>
            <a:noAutofit/>
          </a:bodyPr>
          <a:lstStyle/>
          <a:p>
            <a:pPr algn="ctr"/>
            <a:r>
              <a:rPr lang="fr-BE" sz="3200" dirty="0"/>
              <a:t>Extraction de terres rares (enfants en Asie), pour les machines plus anciennes en France, et pour </a:t>
            </a:r>
            <a:r>
              <a:rPr lang="fr-BE" sz="3200" u="sng" dirty="0"/>
              <a:t>toutes les machines off-shore </a:t>
            </a:r>
            <a:r>
              <a:rPr lang="fr-BE" sz="3200" dirty="0"/>
              <a:t>:</a:t>
            </a:r>
          </a:p>
          <a:p>
            <a:pPr algn="ctr"/>
            <a:r>
              <a:rPr lang="fr-BE" sz="3200" dirty="0"/>
              <a:t> une tonne de terres rares par turbine.</a:t>
            </a:r>
          </a:p>
          <a:p>
            <a:endParaRPr lang="fr-BE" sz="2800" b="1" dirty="0">
              <a:solidFill>
                <a:srgbClr val="D36113"/>
              </a:solidFill>
            </a:endParaRPr>
          </a:p>
        </p:txBody>
      </p:sp>
      <p:pic>
        <p:nvPicPr>
          <p:cNvPr id="3" name="Image 2" descr="terres rares.jpe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75882" y="348962"/>
            <a:ext cx="6128815" cy="4078448"/>
          </a:xfrm>
          <a:prstGeom prst="rect">
            <a:avLst/>
          </a:prstGeom>
        </p:spPr>
      </p:pic>
      <p:pic>
        <p:nvPicPr>
          <p:cNvPr id="4" name="Image 3" descr="solaire.jpe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86597" y="4787357"/>
            <a:ext cx="3429426" cy="1920479"/>
          </a:xfrm>
          <a:prstGeom prst="rect">
            <a:avLst/>
          </a:prstGeom>
        </p:spPr>
      </p:pic>
      <p:pic>
        <p:nvPicPr>
          <p:cNvPr id="7" name="Image 6" descr="éoliennes.jpe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948186" y="4792749"/>
            <a:ext cx="4145371" cy="1897881"/>
          </a:xfrm>
          <a:prstGeom prst="rect">
            <a:avLst/>
          </a:prstGeom>
        </p:spPr>
      </p:pic>
      <p:sp>
        <p:nvSpPr>
          <p:cNvPr id="8" name="ZoneTexte 7"/>
          <p:cNvSpPr txBox="1"/>
          <p:nvPr/>
        </p:nvSpPr>
        <p:spPr>
          <a:xfrm>
            <a:off x="5913343" y="204819"/>
            <a:ext cx="3967853" cy="461665"/>
          </a:xfrm>
          <a:prstGeom prst="rect">
            <a:avLst/>
          </a:prstGeom>
          <a:noFill/>
        </p:spPr>
        <p:txBody>
          <a:bodyPr wrap="none" rtlCol="0">
            <a:spAutoFit/>
          </a:bodyPr>
          <a:lstStyle/>
          <a:p>
            <a:r>
              <a:rPr lang="fr-FR" sz="2400" b="1" dirty="0">
                <a:solidFill>
                  <a:srgbClr val="D36113"/>
                </a:solidFill>
              </a:rPr>
              <a:t>Mine de terres rares en Chine </a:t>
            </a:r>
          </a:p>
        </p:txBody>
      </p:sp>
      <p:sp>
        <p:nvSpPr>
          <p:cNvPr id="9" name="ZoneTexte 8"/>
          <p:cNvSpPr txBox="1"/>
          <p:nvPr/>
        </p:nvSpPr>
        <p:spPr>
          <a:xfrm>
            <a:off x="6705429" y="4287531"/>
            <a:ext cx="2817398" cy="523220"/>
          </a:xfrm>
          <a:prstGeom prst="rect">
            <a:avLst/>
          </a:prstGeom>
          <a:noFill/>
        </p:spPr>
        <p:txBody>
          <a:bodyPr wrap="none" rtlCol="0">
            <a:spAutoFit/>
          </a:bodyPr>
          <a:lstStyle/>
          <a:p>
            <a:r>
              <a:rPr lang="fr-FR" sz="2800" b="1" dirty="0">
                <a:solidFill>
                  <a:srgbClr val="D36113"/>
                </a:solidFill>
              </a:rPr>
              <a:t>Tout ça, pour ça ?</a:t>
            </a:r>
          </a:p>
        </p:txBody>
      </p:sp>
    </p:spTree>
    <p:extLst>
      <p:ext uri="{BB962C8B-B14F-4D97-AF65-F5344CB8AC3E}">
        <p14:creationId xmlns:p14="http://schemas.microsoft.com/office/powerpoint/2010/main" val="13116189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CF881C-B92D-429D-85FA-38C11DCE66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2961" y="1092737"/>
            <a:ext cx="4505930" cy="4437357"/>
          </a:xfrm>
          <a:prstGeom prst="rect">
            <a:avLst/>
          </a:prstGeom>
        </p:spPr>
      </p:pic>
      <p:sp>
        <p:nvSpPr>
          <p:cNvPr id="3" name="ZoneTexte 2">
            <a:extLst>
              <a:ext uri="{FF2B5EF4-FFF2-40B4-BE49-F238E27FC236}">
                <a16:creationId xmlns:a16="http://schemas.microsoft.com/office/drawing/2014/main" id="{623B09E3-6FE1-CC40-B8C1-FC942139EE74}"/>
              </a:ext>
            </a:extLst>
          </p:cNvPr>
          <p:cNvSpPr txBox="1"/>
          <p:nvPr/>
        </p:nvSpPr>
        <p:spPr>
          <a:xfrm>
            <a:off x="553792" y="296681"/>
            <a:ext cx="7175888" cy="584776"/>
          </a:xfrm>
          <a:prstGeom prst="rect">
            <a:avLst/>
          </a:prstGeom>
          <a:noFill/>
          <a:ln w="28575" cmpd="sng">
            <a:solidFill>
              <a:srgbClr val="548235"/>
            </a:solidFill>
          </a:ln>
        </p:spPr>
        <p:txBody>
          <a:bodyPr wrap="square" rtlCol="0">
            <a:spAutoFit/>
          </a:bodyPr>
          <a:lstStyle/>
          <a:p>
            <a:r>
              <a:rPr lang="fr-FR" sz="3200" b="1" dirty="0">
                <a:solidFill>
                  <a:srgbClr val="D36113"/>
                </a:solidFill>
              </a:rPr>
              <a:t>Il n’existe pas d’énergie verte ou propre! </a:t>
            </a:r>
            <a:endParaRPr lang="fr-FR" dirty="0"/>
          </a:p>
        </p:txBody>
      </p:sp>
      <p:pic>
        <p:nvPicPr>
          <p:cNvPr id="4" name="Picture 1">
            <a:extLst>
              <a:ext uri="{FF2B5EF4-FFF2-40B4-BE49-F238E27FC236}">
                <a16:creationId xmlns:a16="http://schemas.microsoft.com/office/drawing/2014/main" id="{2CCF881C-B92D-429D-85FA-38C11DCE66D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385202" y="238678"/>
            <a:ext cx="3595812" cy="2314724"/>
          </a:xfrm>
          <a:prstGeom prst="rect">
            <a:avLst/>
          </a:prstGeom>
        </p:spPr>
      </p:pic>
      <p:pic>
        <p:nvPicPr>
          <p:cNvPr id="5" name="Picture 1">
            <a:extLst>
              <a:ext uri="{FF2B5EF4-FFF2-40B4-BE49-F238E27FC236}">
                <a16:creationId xmlns:a16="http://schemas.microsoft.com/office/drawing/2014/main" id="{2CCF881C-B92D-429D-85FA-38C11DCE66D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405385" y="2881109"/>
            <a:ext cx="3571523" cy="3550185"/>
          </a:xfrm>
          <a:prstGeom prst="rect">
            <a:avLst/>
          </a:prstGeom>
        </p:spPr>
      </p:pic>
      <p:pic>
        <p:nvPicPr>
          <p:cNvPr id="7" name="Picture 1">
            <a:extLst>
              <a:ext uri="{FF2B5EF4-FFF2-40B4-BE49-F238E27FC236}">
                <a16:creationId xmlns:a16="http://schemas.microsoft.com/office/drawing/2014/main" id="{2CCF881C-B92D-429D-85FA-38C11DCE66D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920543" y="3311415"/>
            <a:ext cx="3293190" cy="2215451"/>
          </a:xfrm>
          <a:prstGeom prst="rect">
            <a:avLst/>
          </a:prstGeom>
        </p:spPr>
      </p:pic>
      <p:sp>
        <p:nvSpPr>
          <p:cNvPr id="6" name="ZoneTexte 5">
            <a:extLst>
              <a:ext uri="{FF2B5EF4-FFF2-40B4-BE49-F238E27FC236}">
                <a16:creationId xmlns:a16="http://schemas.microsoft.com/office/drawing/2014/main" id="{E081F6C8-276E-BF4D-ACCD-12B6278F963E}"/>
              </a:ext>
            </a:extLst>
          </p:cNvPr>
          <p:cNvSpPr txBox="1"/>
          <p:nvPr/>
        </p:nvSpPr>
        <p:spPr>
          <a:xfrm>
            <a:off x="5036233" y="1092737"/>
            <a:ext cx="3293189" cy="2092881"/>
          </a:xfrm>
          <a:prstGeom prst="rect">
            <a:avLst/>
          </a:prstGeom>
          <a:noFill/>
        </p:spPr>
        <p:txBody>
          <a:bodyPr wrap="square" rtlCol="0">
            <a:spAutoFit/>
          </a:bodyPr>
          <a:lstStyle/>
          <a:p>
            <a:pPr algn="ctr"/>
            <a:r>
              <a:rPr lang="fr-BE" b="1" dirty="0">
                <a:solidFill>
                  <a:srgbClr val="D36113"/>
                </a:solidFill>
              </a:rPr>
              <a:t> </a:t>
            </a:r>
            <a:r>
              <a:rPr lang="fr-BE" sz="2800" b="1" dirty="0"/>
              <a:t>Fin de vie : des pales en fibre de verre et composite,  non recyclables</a:t>
            </a:r>
          </a:p>
          <a:p>
            <a:endParaRPr lang="fr-FR" dirty="0"/>
          </a:p>
        </p:txBody>
      </p:sp>
      <p:sp>
        <p:nvSpPr>
          <p:cNvPr id="8" name="ZoneTexte 7">
            <a:extLst>
              <a:ext uri="{FF2B5EF4-FFF2-40B4-BE49-F238E27FC236}">
                <a16:creationId xmlns:a16="http://schemas.microsoft.com/office/drawing/2014/main" id="{4EEB5A3C-E402-CA42-91E9-FB1860912907}"/>
              </a:ext>
            </a:extLst>
          </p:cNvPr>
          <p:cNvSpPr txBox="1"/>
          <p:nvPr/>
        </p:nvSpPr>
        <p:spPr>
          <a:xfrm>
            <a:off x="672326" y="5954240"/>
            <a:ext cx="7371009" cy="477054"/>
          </a:xfrm>
          <a:prstGeom prst="rect">
            <a:avLst/>
          </a:prstGeom>
          <a:noFill/>
        </p:spPr>
        <p:txBody>
          <a:bodyPr wrap="square" rtlCol="0">
            <a:spAutoFit/>
          </a:bodyPr>
          <a:lstStyle/>
          <a:p>
            <a:r>
              <a:rPr lang="fr-FR" sz="2500" b="1" dirty="0"/>
              <a:t>ET SEULEMENT  35% DES NACELLES RECYCLABLES </a:t>
            </a:r>
          </a:p>
        </p:txBody>
      </p:sp>
    </p:spTree>
    <p:extLst>
      <p:ext uri="{BB962C8B-B14F-4D97-AF65-F5344CB8AC3E}">
        <p14:creationId xmlns:p14="http://schemas.microsoft.com/office/powerpoint/2010/main" val="19595890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EE84BAE-A8D8-D944-A5AA-50F951F62757}"/>
              </a:ext>
            </a:extLst>
          </p:cNvPr>
          <p:cNvSpPr txBox="1"/>
          <p:nvPr/>
        </p:nvSpPr>
        <p:spPr>
          <a:xfrm>
            <a:off x="819401" y="202423"/>
            <a:ext cx="10409153" cy="954107"/>
          </a:xfrm>
          <a:prstGeom prst="rect">
            <a:avLst/>
          </a:prstGeom>
          <a:solidFill>
            <a:srgbClr val="548235"/>
          </a:solidFill>
        </p:spPr>
        <p:txBody>
          <a:bodyPr wrap="square" rtlCol="0">
            <a:spAutoFit/>
          </a:bodyPr>
          <a:lstStyle/>
          <a:p>
            <a:pPr algn="ctr"/>
            <a:r>
              <a:rPr lang="fr-FR" sz="2800" b="1" dirty="0">
                <a:solidFill>
                  <a:schemeClr val="bg1"/>
                </a:solidFill>
              </a:rPr>
              <a:t>LES ACCIDENTS DES EOLIENNES </a:t>
            </a:r>
          </a:p>
          <a:p>
            <a:pPr algn="ctr"/>
            <a:r>
              <a:rPr lang="fr-FR" sz="2800" b="1" dirty="0">
                <a:solidFill>
                  <a:schemeClr val="bg1"/>
                </a:solidFill>
              </a:rPr>
              <a:t>(c’est relativement fréquent … et spectaculaire!)</a:t>
            </a:r>
          </a:p>
        </p:txBody>
      </p:sp>
      <p:pic>
        <p:nvPicPr>
          <p:cNvPr id="3" name="Picture 1">
            <a:extLst>
              <a:ext uri="{FF2B5EF4-FFF2-40B4-BE49-F238E27FC236}">
                <a16:creationId xmlns:a16="http://schemas.microsoft.com/office/drawing/2014/main" id="{22B90ECE-812A-4E7F-8DCB-C8420108B89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07310" y="1281436"/>
            <a:ext cx="7538541" cy="5576564"/>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1861189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text on a white background&#10;&#10;Description automatically generated">
            <a:extLst>
              <a:ext uri="{FF2B5EF4-FFF2-40B4-BE49-F238E27FC236}">
                <a16:creationId xmlns:a16="http://schemas.microsoft.com/office/drawing/2014/main" id="{8CD7142D-D3C2-4630-9A55-35E2682F122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
          <a:stretch/>
        </p:blipFill>
        <p:spPr>
          <a:xfrm>
            <a:off x="490281" y="2039162"/>
            <a:ext cx="5314146" cy="4205273"/>
          </a:xfrm>
          <a:prstGeom prst="rect">
            <a:avLst/>
          </a:prstGeom>
        </p:spPr>
      </p:pic>
      <p:sp>
        <p:nvSpPr>
          <p:cNvPr id="2" name="Title 1">
            <a:extLst>
              <a:ext uri="{FF2B5EF4-FFF2-40B4-BE49-F238E27FC236}">
                <a16:creationId xmlns:a16="http://schemas.microsoft.com/office/drawing/2014/main" id="{E32190D3-2B19-4C2A-AC0F-A439FA193553}"/>
              </a:ext>
            </a:extLst>
          </p:cNvPr>
          <p:cNvSpPr>
            <a:spLocks noGrp="1"/>
          </p:cNvSpPr>
          <p:nvPr>
            <p:ph type="title"/>
          </p:nvPr>
        </p:nvSpPr>
        <p:spPr>
          <a:xfrm>
            <a:off x="166865" y="275010"/>
            <a:ext cx="4391279" cy="1764153"/>
          </a:xfrm>
        </p:spPr>
        <p:txBody>
          <a:bodyPr>
            <a:noAutofit/>
          </a:bodyPr>
          <a:lstStyle/>
          <a:p>
            <a:pPr algn="ctr"/>
            <a:r>
              <a:rPr lang="fr-BE" sz="4000" b="1" dirty="0">
                <a:solidFill>
                  <a:srgbClr val="548235"/>
                </a:solidFill>
              </a:rPr>
              <a:t>8000 éoliennes </a:t>
            </a:r>
            <a:br>
              <a:rPr lang="fr-BE" sz="4000" b="1" dirty="0">
                <a:solidFill>
                  <a:srgbClr val="548235"/>
                </a:solidFill>
              </a:rPr>
            </a:br>
            <a:r>
              <a:rPr lang="fr-BE" sz="4000" b="1" dirty="0">
                <a:solidFill>
                  <a:srgbClr val="548235"/>
                </a:solidFill>
              </a:rPr>
              <a:t>en France, </a:t>
            </a:r>
            <a:br>
              <a:rPr lang="fr-BE" sz="4000" b="1" dirty="0">
                <a:solidFill>
                  <a:srgbClr val="548235"/>
                </a:solidFill>
              </a:rPr>
            </a:br>
            <a:r>
              <a:rPr lang="fr-BE" sz="4000" b="1" dirty="0">
                <a:solidFill>
                  <a:srgbClr val="548235"/>
                </a:solidFill>
              </a:rPr>
              <a:t>c’est déjà trop</a:t>
            </a:r>
          </a:p>
        </p:txBody>
      </p:sp>
      <p:sp>
        <p:nvSpPr>
          <p:cNvPr id="10" name="TextBox 9">
            <a:extLst>
              <a:ext uri="{FF2B5EF4-FFF2-40B4-BE49-F238E27FC236}">
                <a16:creationId xmlns:a16="http://schemas.microsoft.com/office/drawing/2014/main" id="{86CF3690-6F3C-46DB-AFBE-C031AF1739A4}"/>
              </a:ext>
            </a:extLst>
          </p:cNvPr>
          <p:cNvSpPr txBox="1"/>
          <p:nvPr/>
        </p:nvSpPr>
        <p:spPr>
          <a:xfrm>
            <a:off x="6960801" y="6285498"/>
            <a:ext cx="4740918" cy="338554"/>
          </a:xfrm>
          <a:prstGeom prst="rect">
            <a:avLst/>
          </a:prstGeom>
          <a:noFill/>
        </p:spPr>
        <p:txBody>
          <a:bodyPr wrap="square" rtlCol="0">
            <a:spAutoFit/>
          </a:bodyPr>
          <a:lstStyle/>
          <a:p>
            <a:r>
              <a:rPr lang="fr-BE" sz="1600" dirty="0"/>
              <a:t> </a:t>
            </a:r>
          </a:p>
        </p:txBody>
      </p:sp>
      <p:sp>
        <p:nvSpPr>
          <p:cNvPr id="5" name="ZoneTexte 4"/>
          <p:cNvSpPr txBox="1"/>
          <p:nvPr/>
        </p:nvSpPr>
        <p:spPr>
          <a:xfrm>
            <a:off x="5822193" y="613564"/>
            <a:ext cx="5879526" cy="6124754"/>
          </a:xfrm>
          <a:prstGeom prst="rect">
            <a:avLst/>
          </a:prstGeom>
          <a:noFill/>
          <a:ln w="28575" cmpd="sng">
            <a:solidFill>
              <a:srgbClr val="548235"/>
            </a:solidFill>
          </a:ln>
        </p:spPr>
        <p:txBody>
          <a:bodyPr wrap="square" rtlCol="0">
            <a:spAutoFit/>
          </a:bodyPr>
          <a:lstStyle/>
          <a:p>
            <a:pPr algn="ctr"/>
            <a:r>
              <a:rPr lang="fr-FR" sz="2800" dirty="0"/>
              <a:t>Plus de 70% des projets éoliens sont contestés en justice. </a:t>
            </a:r>
          </a:p>
          <a:p>
            <a:pPr algn="ctr"/>
            <a:endParaRPr lang="fr-FR" sz="2800" dirty="0"/>
          </a:p>
          <a:p>
            <a:pPr algn="ctr"/>
            <a:r>
              <a:rPr lang="fr-FR" sz="2800" dirty="0"/>
              <a:t>Les riverains sont sacrifiés au nom d’une transition énergétique de moins en moins propre et transparente.</a:t>
            </a:r>
          </a:p>
          <a:p>
            <a:pPr algn="ctr"/>
            <a:endParaRPr lang="fr-FR" sz="2800" dirty="0"/>
          </a:p>
          <a:p>
            <a:pPr algn="ctr"/>
            <a:r>
              <a:rPr lang="fr-FR" sz="2800" dirty="0"/>
              <a:t>Plus de 1650 associations se sont créées. </a:t>
            </a:r>
          </a:p>
          <a:p>
            <a:pPr algn="ctr"/>
            <a:endParaRPr lang="fr-FR" sz="2000" dirty="0"/>
          </a:p>
          <a:p>
            <a:pPr algn="ctr"/>
            <a:r>
              <a:rPr lang="fr-FR" sz="2800" b="1" dirty="0">
                <a:solidFill>
                  <a:srgbClr val="D36113"/>
                </a:solidFill>
              </a:rPr>
              <a:t>Dans l’opinion, il devient évident qu’au lieu d’être une solution, l’éolien est, en fait, un problème.</a:t>
            </a:r>
          </a:p>
          <a:p>
            <a:endParaRPr lang="fr-FR" dirty="0"/>
          </a:p>
          <a:p>
            <a:endParaRPr lang="fr-FR" dirty="0"/>
          </a:p>
        </p:txBody>
      </p:sp>
    </p:spTree>
    <p:extLst>
      <p:ext uri="{BB962C8B-B14F-4D97-AF65-F5344CB8AC3E}">
        <p14:creationId xmlns:p14="http://schemas.microsoft.com/office/powerpoint/2010/main" val="30128234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16542A-92B7-407F-8B82-A6A6805502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629" y="4295553"/>
            <a:ext cx="4332779" cy="2450148"/>
          </a:xfrm>
          <a:prstGeom prst="rect">
            <a:avLst/>
          </a:prstGeom>
          <a:ln>
            <a:solidFill>
              <a:schemeClr val="accent1"/>
            </a:solidFill>
          </a:ln>
        </p:spPr>
      </p:pic>
      <p:pic>
        <p:nvPicPr>
          <p:cNvPr id="7" name="Picture 6">
            <a:extLst>
              <a:ext uri="{FF2B5EF4-FFF2-40B4-BE49-F238E27FC236}">
                <a16:creationId xmlns:a16="http://schemas.microsoft.com/office/drawing/2014/main" id="{7E76ED6D-A530-4A55-B8E9-D80E9E5E99D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53885" y="4295554"/>
            <a:ext cx="3657647" cy="2403596"/>
          </a:xfrm>
          <a:prstGeom prst="rect">
            <a:avLst/>
          </a:prstGeom>
          <a:ln>
            <a:solidFill>
              <a:schemeClr val="accent1"/>
            </a:solidFill>
          </a:ln>
        </p:spPr>
      </p:pic>
      <p:pic>
        <p:nvPicPr>
          <p:cNvPr id="8" name="Picture 7">
            <a:extLst>
              <a:ext uri="{FF2B5EF4-FFF2-40B4-BE49-F238E27FC236}">
                <a16:creationId xmlns:a16="http://schemas.microsoft.com/office/drawing/2014/main" id="{0017A277-867E-4F42-937B-5EA364885341}"/>
              </a:ext>
            </a:extLst>
          </p:cNvPr>
          <p:cNvPicPr>
            <a:picLocks noChangeAspect="1"/>
          </p:cNvPicPr>
          <p:nvPr/>
        </p:nvPicPr>
        <p:blipFill>
          <a:blip r:embed="rId5"/>
          <a:stretch>
            <a:fillRect/>
          </a:stretch>
        </p:blipFill>
        <p:spPr>
          <a:xfrm>
            <a:off x="4529439" y="170939"/>
            <a:ext cx="7540159" cy="3312680"/>
          </a:xfrm>
          <a:prstGeom prst="rect">
            <a:avLst/>
          </a:prstGeom>
          <a:ln>
            <a:solidFill>
              <a:schemeClr val="accent1"/>
            </a:solidFill>
          </a:ln>
        </p:spPr>
      </p:pic>
      <p:sp>
        <p:nvSpPr>
          <p:cNvPr id="6" name="TextBox 5">
            <a:extLst>
              <a:ext uri="{FF2B5EF4-FFF2-40B4-BE49-F238E27FC236}">
                <a16:creationId xmlns:a16="http://schemas.microsoft.com/office/drawing/2014/main" id="{BB252C9B-92D3-45B7-ABB4-D5A05579C4C1}"/>
              </a:ext>
            </a:extLst>
          </p:cNvPr>
          <p:cNvSpPr txBox="1"/>
          <p:nvPr/>
        </p:nvSpPr>
        <p:spPr>
          <a:xfrm>
            <a:off x="149645" y="3005916"/>
            <a:ext cx="3043931" cy="1200329"/>
          </a:xfrm>
          <a:prstGeom prst="rect">
            <a:avLst/>
          </a:prstGeom>
          <a:noFill/>
        </p:spPr>
        <p:txBody>
          <a:bodyPr wrap="square" rtlCol="0">
            <a:spAutoFit/>
          </a:bodyPr>
          <a:lstStyle/>
          <a:p>
            <a:r>
              <a:rPr lang="fr-BE" sz="3600" b="1" dirty="0">
                <a:solidFill>
                  <a:srgbClr val="D36113"/>
                </a:solidFill>
              </a:rPr>
              <a:t>Ruptures </a:t>
            </a:r>
          </a:p>
          <a:p>
            <a:r>
              <a:rPr lang="fr-BE" sz="3600" b="1" dirty="0">
                <a:solidFill>
                  <a:srgbClr val="D36113"/>
                </a:solidFill>
              </a:rPr>
              <a:t>mécaniques …</a:t>
            </a:r>
          </a:p>
        </p:txBody>
      </p:sp>
      <p:pic>
        <p:nvPicPr>
          <p:cNvPr id="9" name="Picture 8">
            <a:extLst>
              <a:ext uri="{FF2B5EF4-FFF2-40B4-BE49-F238E27FC236}">
                <a16:creationId xmlns:a16="http://schemas.microsoft.com/office/drawing/2014/main" id="{82102D3C-41D3-461D-855B-F5E1775CCA8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50888" y="4262818"/>
            <a:ext cx="3222677" cy="2418009"/>
          </a:xfrm>
          <a:prstGeom prst="rect">
            <a:avLst/>
          </a:prstGeom>
          <a:ln>
            <a:solidFill>
              <a:schemeClr val="accent1"/>
            </a:solidFill>
          </a:ln>
        </p:spPr>
      </p:pic>
      <p:pic>
        <p:nvPicPr>
          <p:cNvPr id="10" name="Picture 9">
            <a:extLst>
              <a:ext uri="{FF2B5EF4-FFF2-40B4-BE49-F238E27FC236}">
                <a16:creationId xmlns:a16="http://schemas.microsoft.com/office/drawing/2014/main" id="{D3F0E9CA-49C3-45D7-AC2E-91E3AF9EAEBF}"/>
              </a:ext>
            </a:extLst>
          </p:cNvPr>
          <p:cNvPicPr>
            <a:picLocks noChangeAspect="1"/>
          </p:cNvPicPr>
          <p:nvPr/>
        </p:nvPicPr>
        <p:blipFill>
          <a:blip r:embed="rId7"/>
          <a:stretch>
            <a:fillRect/>
          </a:stretch>
        </p:blipFill>
        <p:spPr>
          <a:xfrm>
            <a:off x="138410" y="306163"/>
            <a:ext cx="4054786" cy="2696433"/>
          </a:xfrm>
          <a:prstGeom prst="rect">
            <a:avLst/>
          </a:prstGeom>
        </p:spPr>
      </p:pic>
      <p:pic>
        <p:nvPicPr>
          <p:cNvPr id="2" name="Picture 1">
            <a:extLst>
              <a:ext uri="{FF2B5EF4-FFF2-40B4-BE49-F238E27FC236}">
                <a16:creationId xmlns:a16="http://schemas.microsoft.com/office/drawing/2014/main" id="{25CAE7D9-C09B-4F89-9DC7-445089AA624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439035" y="109237"/>
            <a:ext cx="3372870" cy="2255520"/>
          </a:xfrm>
          <a:prstGeom prst="rect">
            <a:avLst/>
          </a:prstGeom>
          <a:ln>
            <a:solidFill>
              <a:schemeClr val="accent1">
                <a:shade val="50000"/>
              </a:schemeClr>
            </a:solidFill>
          </a:ln>
        </p:spPr>
      </p:pic>
      <p:sp>
        <p:nvSpPr>
          <p:cNvPr id="4" name="Rectangle 3"/>
          <p:cNvSpPr/>
          <p:nvPr/>
        </p:nvSpPr>
        <p:spPr>
          <a:xfrm>
            <a:off x="4474066" y="3561216"/>
            <a:ext cx="7347833" cy="261610"/>
          </a:xfrm>
          <a:prstGeom prst="rect">
            <a:avLst/>
          </a:prstGeom>
        </p:spPr>
        <p:txBody>
          <a:bodyPr wrap="square">
            <a:spAutoFit/>
          </a:bodyPr>
          <a:lstStyle/>
          <a:p>
            <a:endParaRPr lang="en-US" sz="1100" dirty="0"/>
          </a:p>
        </p:txBody>
      </p:sp>
    </p:spTree>
    <p:extLst>
      <p:ext uri="{BB962C8B-B14F-4D97-AF65-F5344CB8AC3E}">
        <p14:creationId xmlns:p14="http://schemas.microsoft.com/office/powerpoint/2010/main" val="32980396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681B43-9A7A-4CED-A3FE-6D3AC75A553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1" y="1282"/>
            <a:ext cx="5762280" cy="3240682"/>
          </a:xfrm>
          <a:prstGeom prst="rect">
            <a:avLst/>
          </a:prstGeom>
        </p:spPr>
      </p:pic>
      <p:pic>
        <p:nvPicPr>
          <p:cNvPr id="4" name="Image 3" descr="Une image contenant herbe, ciel, extérieur, objet d’extérieur&#10;&#10;Description générée automatiquement">
            <a:extLst>
              <a:ext uri="{FF2B5EF4-FFF2-40B4-BE49-F238E27FC236}">
                <a16:creationId xmlns:a16="http://schemas.microsoft.com/office/drawing/2014/main" id="{00370D47-B3D9-074F-9112-A356D47B1D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9744" y="1939637"/>
            <a:ext cx="6081913" cy="4225636"/>
          </a:xfrm>
          <a:prstGeom prst="rect">
            <a:avLst/>
          </a:prstGeom>
        </p:spPr>
      </p:pic>
      <p:sp>
        <p:nvSpPr>
          <p:cNvPr id="5" name="ZoneTexte 4">
            <a:extLst>
              <a:ext uri="{FF2B5EF4-FFF2-40B4-BE49-F238E27FC236}">
                <a16:creationId xmlns:a16="http://schemas.microsoft.com/office/drawing/2014/main" id="{334DA2F1-4DD9-6848-9E00-A55F8E9E4636}"/>
              </a:ext>
            </a:extLst>
          </p:cNvPr>
          <p:cNvSpPr txBox="1"/>
          <p:nvPr/>
        </p:nvSpPr>
        <p:spPr>
          <a:xfrm>
            <a:off x="6567055" y="332509"/>
            <a:ext cx="4696690" cy="1323439"/>
          </a:xfrm>
          <a:prstGeom prst="rect">
            <a:avLst/>
          </a:prstGeom>
          <a:noFill/>
        </p:spPr>
        <p:txBody>
          <a:bodyPr wrap="square" rtlCol="0">
            <a:spAutoFit/>
          </a:bodyPr>
          <a:lstStyle/>
          <a:p>
            <a:r>
              <a:rPr lang="fr-FR" sz="4000" dirty="0"/>
              <a:t>Les effets de la foudre…..</a:t>
            </a:r>
          </a:p>
        </p:txBody>
      </p:sp>
    </p:spTree>
    <p:extLst>
      <p:ext uri="{BB962C8B-B14F-4D97-AF65-F5344CB8AC3E}">
        <p14:creationId xmlns:p14="http://schemas.microsoft.com/office/powerpoint/2010/main" val="19671692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40DB21-368C-4C1F-B0E8-28A6A30063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3600" y="1470770"/>
            <a:ext cx="9689851" cy="5044738"/>
          </a:xfrm>
          <a:prstGeom prst="rect">
            <a:avLst/>
          </a:prstGeom>
          <a:ln>
            <a:noFill/>
          </a:ln>
        </p:spPr>
      </p:pic>
      <p:sp>
        <p:nvSpPr>
          <p:cNvPr id="4" name="Title 3">
            <a:extLst>
              <a:ext uri="{FF2B5EF4-FFF2-40B4-BE49-F238E27FC236}">
                <a16:creationId xmlns:a16="http://schemas.microsoft.com/office/drawing/2014/main" id="{01EA1C7B-2879-4410-8C85-EB2A2823AB9E}"/>
              </a:ext>
            </a:extLst>
          </p:cNvPr>
          <p:cNvSpPr>
            <a:spLocks noGrp="1"/>
          </p:cNvSpPr>
          <p:nvPr>
            <p:ph type="title"/>
          </p:nvPr>
        </p:nvSpPr>
        <p:spPr>
          <a:xfrm>
            <a:off x="239926" y="0"/>
            <a:ext cx="10553970" cy="1470769"/>
          </a:xfrm>
          <a:ln>
            <a:noFill/>
          </a:ln>
        </p:spPr>
        <p:txBody>
          <a:bodyPr>
            <a:noAutofit/>
          </a:bodyPr>
          <a:lstStyle/>
          <a:p>
            <a:pPr algn="ctr"/>
            <a:br>
              <a:rPr lang="fr-FR" sz="2800" b="1" dirty="0"/>
            </a:br>
            <a:r>
              <a:rPr lang="fr-FR" b="1" dirty="0"/>
              <a:t> </a:t>
            </a:r>
            <a:br>
              <a:rPr lang="fr-FR" b="1" dirty="0"/>
            </a:br>
            <a:br>
              <a:rPr lang="fr-FR" b="1" dirty="0"/>
            </a:br>
            <a:br>
              <a:rPr lang="fr-FR" b="1" dirty="0"/>
            </a:br>
            <a:br>
              <a:rPr lang="fr-FR" b="1" dirty="0"/>
            </a:br>
            <a:br>
              <a:rPr lang="fr-FR" b="1" dirty="0"/>
            </a:br>
            <a:endParaRPr lang="fr-FR" sz="2800" b="1" dirty="0"/>
          </a:p>
        </p:txBody>
      </p:sp>
      <p:sp>
        <p:nvSpPr>
          <p:cNvPr id="6" name="Text Placeholder 5">
            <a:extLst>
              <a:ext uri="{FF2B5EF4-FFF2-40B4-BE49-F238E27FC236}">
                <a16:creationId xmlns:a16="http://schemas.microsoft.com/office/drawing/2014/main" id="{DC6E15CE-B160-4D20-9D53-BE4C28ED03E2}"/>
              </a:ext>
            </a:extLst>
          </p:cNvPr>
          <p:cNvSpPr>
            <a:spLocks noGrp="1"/>
          </p:cNvSpPr>
          <p:nvPr>
            <p:ph type="body" sz="half" idx="2"/>
          </p:nvPr>
        </p:nvSpPr>
        <p:spPr>
          <a:xfrm>
            <a:off x="308210" y="1"/>
            <a:ext cx="9902590" cy="1488346"/>
          </a:xfrm>
          <a:ln>
            <a:solidFill>
              <a:schemeClr val="accent1"/>
            </a:solidFill>
          </a:ln>
        </p:spPr>
        <p:txBody>
          <a:bodyPr>
            <a:noAutofit/>
          </a:bodyPr>
          <a:lstStyle/>
          <a:p>
            <a:pPr algn="ctr"/>
            <a:r>
              <a:rPr lang="fr-FR" sz="3200" b="1" dirty="0"/>
              <a:t>Deux choses seulement sont infinies : l’univers </a:t>
            </a:r>
            <a:br>
              <a:rPr lang="fr-FR" sz="3200" b="1" dirty="0"/>
            </a:br>
            <a:r>
              <a:rPr lang="fr-FR" sz="3200" b="1" dirty="0"/>
              <a:t>et la stupidité humaine. »     Albert Einstein</a:t>
            </a:r>
            <a:endParaRPr lang="fr-BE" sz="3200" dirty="0"/>
          </a:p>
        </p:txBody>
      </p:sp>
      <p:sp>
        <p:nvSpPr>
          <p:cNvPr id="3" name="ZoneTexte 2"/>
          <p:cNvSpPr txBox="1"/>
          <p:nvPr/>
        </p:nvSpPr>
        <p:spPr>
          <a:xfrm>
            <a:off x="1100668" y="4927601"/>
            <a:ext cx="9387662" cy="965200"/>
          </a:xfrm>
          <a:prstGeom prst="rect">
            <a:avLst/>
          </a:prstGeom>
          <a:solidFill>
            <a:schemeClr val="bg1">
              <a:lumMod val="65000"/>
            </a:schemeClr>
          </a:solidFill>
        </p:spPr>
        <p:txBody>
          <a:bodyPr wrap="square" rtlCol="0">
            <a:spAutoFit/>
          </a:bodyPr>
          <a:lstStyle/>
          <a:p>
            <a:pPr algn="ctr"/>
            <a:endParaRPr lang="fr-FR" sz="2000" b="1" dirty="0"/>
          </a:p>
        </p:txBody>
      </p:sp>
    </p:spTree>
    <p:extLst>
      <p:ext uri="{BB962C8B-B14F-4D97-AF65-F5344CB8AC3E}">
        <p14:creationId xmlns:p14="http://schemas.microsoft.com/office/powerpoint/2010/main" val="41188714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5E4B2-3653-4C65-8CCA-502CE4637BFE}"/>
              </a:ext>
            </a:extLst>
          </p:cNvPr>
          <p:cNvSpPr>
            <a:spLocks noGrp="1"/>
          </p:cNvSpPr>
          <p:nvPr>
            <p:ph type="title"/>
          </p:nvPr>
        </p:nvSpPr>
        <p:spPr>
          <a:xfrm>
            <a:off x="307148" y="1003382"/>
            <a:ext cx="3915092" cy="621510"/>
          </a:xfrm>
          <a:ln w="28575" cmpd="sng">
            <a:solidFill>
              <a:srgbClr val="548235"/>
            </a:solidFill>
          </a:ln>
        </p:spPr>
        <p:txBody>
          <a:bodyPr/>
          <a:lstStyle/>
          <a:p>
            <a:r>
              <a:rPr lang="fr-BE" b="1" dirty="0">
                <a:solidFill>
                  <a:srgbClr val="D36113"/>
                </a:solidFill>
              </a:rPr>
              <a:t>Huile, graisse et fuites</a:t>
            </a:r>
          </a:p>
        </p:txBody>
      </p:sp>
      <p:sp>
        <p:nvSpPr>
          <p:cNvPr id="4" name="Text Placeholder 3">
            <a:extLst>
              <a:ext uri="{FF2B5EF4-FFF2-40B4-BE49-F238E27FC236}">
                <a16:creationId xmlns:a16="http://schemas.microsoft.com/office/drawing/2014/main" id="{2D6937AE-9F51-4451-828E-A19F615E4535}"/>
              </a:ext>
            </a:extLst>
          </p:cNvPr>
          <p:cNvSpPr>
            <a:spLocks noGrp="1"/>
          </p:cNvSpPr>
          <p:nvPr>
            <p:ph type="body" sz="half" idx="2"/>
          </p:nvPr>
        </p:nvSpPr>
        <p:spPr>
          <a:xfrm>
            <a:off x="4531450" y="166828"/>
            <a:ext cx="7472771" cy="2400228"/>
          </a:xfrm>
          <a:ln>
            <a:noFill/>
          </a:ln>
        </p:spPr>
        <p:txBody>
          <a:bodyPr>
            <a:normAutofit/>
          </a:bodyPr>
          <a:lstStyle/>
          <a:p>
            <a:r>
              <a:rPr lang="fr-FR" sz="2000" dirty="0"/>
              <a:t>Une éolienne de </a:t>
            </a:r>
            <a:r>
              <a:rPr lang="fr-FR" sz="2000" b="1" dirty="0">
                <a:solidFill>
                  <a:srgbClr val="D36113"/>
                </a:solidFill>
              </a:rPr>
              <a:t>2 mégawatts :</a:t>
            </a:r>
          </a:p>
          <a:p>
            <a:pPr marL="342900" indent="-342900">
              <a:buFont typeface="Arial" panose="020B0604020202020204" pitchFamily="34" charset="0"/>
              <a:buChar char="•"/>
            </a:pPr>
            <a:r>
              <a:rPr lang="fr-FR" sz="2000" b="1" dirty="0">
                <a:solidFill>
                  <a:srgbClr val="D36113"/>
                </a:solidFill>
              </a:rPr>
              <a:t>durée de vie de 15-20 ans</a:t>
            </a:r>
            <a:r>
              <a:rPr lang="fr-FR" sz="2000" dirty="0"/>
              <a:t>. </a:t>
            </a:r>
          </a:p>
          <a:p>
            <a:r>
              <a:rPr lang="fr-FR" sz="2000" dirty="0"/>
              <a:t>Sa construction nécessite, dans le rotor:  </a:t>
            </a:r>
          </a:p>
          <a:p>
            <a:pPr marL="342900" indent="-342900">
              <a:buFont typeface="Arial" panose="020B0604020202020204" pitchFamily="34" charset="0"/>
              <a:buChar char="•"/>
            </a:pPr>
            <a:r>
              <a:rPr lang="fr-FR" sz="2000" dirty="0">
                <a:solidFill>
                  <a:srgbClr val="D36113"/>
                </a:solidFill>
              </a:rPr>
              <a:t>600 litres d’huile, de lubrification et de refroidissement, pour les anciens modèles (&gt; 10 ans), </a:t>
            </a:r>
            <a:endParaRPr lang="fr-BE" sz="2000" dirty="0">
              <a:solidFill>
                <a:srgbClr val="D36113"/>
              </a:solidFill>
            </a:endParaRPr>
          </a:p>
        </p:txBody>
      </p:sp>
      <p:pic>
        <p:nvPicPr>
          <p:cNvPr id="5" name="Picture 4">
            <a:extLst>
              <a:ext uri="{FF2B5EF4-FFF2-40B4-BE49-F238E27FC236}">
                <a16:creationId xmlns:a16="http://schemas.microsoft.com/office/drawing/2014/main" id="{321D7E71-416C-403A-B117-9C4FC51A2DC6}"/>
              </a:ext>
            </a:extLst>
          </p:cNvPr>
          <p:cNvPicPr>
            <a:picLocks noChangeAspect="1"/>
          </p:cNvPicPr>
          <p:nvPr/>
        </p:nvPicPr>
        <p:blipFill>
          <a:blip r:embed="rId3"/>
          <a:stretch>
            <a:fillRect/>
          </a:stretch>
        </p:blipFill>
        <p:spPr>
          <a:xfrm>
            <a:off x="2211862" y="2403202"/>
            <a:ext cx="7737282" cy="4454798"/>
          </a:xfrm>
          <a:prstGeom prst="rect">
            <a:avLst/>
          </a:prstGeom>
          <a:ln>
            <a:noFill/>
          </a:ln>
        </p:spPr>
      </p:pic>
      <p:sp>
        <p:nvSpPr>
          <p:cNvPr id="7" name="TextBox 6">
            <a:extLst>
              <a:ext uri="{FF2B5EF4-FFF2-40B4-BE49-F238E27FC236}">
                <a16:creationId xmlns:a16="http://schemas.microsoft.com/office/drawing/2014/main" id="{DAAFDB9A-9826-4FEE-8D22-F05715D7B758}"/>
              </a:ext>
            </a:extLst>
          </p:cNvPr>
          <p:cNvSpPr txBox="1"/>
          <p:nvPr/>
        </p:nvSpPr>
        <p:spPr>
          <a:xfrm>
            <a:off x="7299130" y="2799208"/>
            <a:ext cx="2916066" cy="369332"/>
          </a:xfrm>
          <a:prstGeom prst="rect">
            <a:avLst/>
          </a:prstGeom>
          <a:noFill/>
        </p:spPr>
        <p:txBody>
          <a:bodyPr wrap="square" rtlCol="0">
            <a:spAutoFit/>
          </a:bodyPr>
          <a:lstStyle/>
          <a:p>
            <a:r>
              <a:rPr lang="fr-BE" b="1" dirty="0"/>
              <a:t>Leuze (Belgique) 05-01-2012</a:t>
            </a:r>
          </a:p>
        </p:txBody>
      </p:sp>
    </p:spTree>
    <p:extLst>
      <p:ext uri="{BB962C8B-B14F-4D97-AF65-F5344CB8AC3E}">
        <p14:creationId xmlns:p14="http://schemas.microsoft.com/office/powerpoint/2010/main" val="16841963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D51594-C3EB-413F-9785-4A9D400CC321}"/>
              </a:ext>
            </a:extLst>
          </p:cNvPr>
          <p:cNvSpPr>
            <a:spLocks noGrp="1"/>
          </p:cNvSpPr>
          <p:nvPr>
            <p:ph type="title"/>
          </p:nvPr>
        </p:nvSpPr>
        <p:spPr>
          <a:xfrm>
            <a:off x="237906" y="509285"/>
            <a:ext cx="2690490" cy="1258741"/>
          </a:xfrm>
          <a:ln w="28575" cmpd="sng">
            <a:solidFill>
              <a:srgbClr val="548235"/>
            </a:solidFill>
          </a:ln>
        </p:spPr>
        <p:txBody>
          <a:bodyPr>
            <a:normAutofit/>
          </a:bodyPr>
          <a:lstStyle/>
          <a:p>
            <a:r>
              <a:rPr lang="fr-BE" sz="2800" b="1" dirty="0">
                <a:solidFill>
                  <a:schemeClr val="accent6">
                    <a:lumMod val="50000"/>
                  </a:schemeClr>
                </a:solidFill>
              </a:rPr>
              <a:t>Incendies spectaculaires d’éoliennes….</a:t>
            </a:r>
          </a:p>
        </p:txBody>
      </p:sp>
      <p:pic>
        <p:nvPicPr>
          <p:cNvPr id="6" name="Picture 5">
            <a:extLst>
              <a:ext uri="{FF2B5EF4-FFF2-40B4-BE49-F238E27FC236}">
                <a16:creationId xmlns:a16="http://schemas.microsoft.com/office/drawing/2014/main" id="{538629A8-F315-4017-9DD5-89E0799B303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2"/>
          <a:stretch/>
        </p:blipFill>
        <p:spPr>
          <a:xfrm>
            <a:off x="3330965" y="914854"/>
            <a:ext cx="8676891" cy="5229696"/>
          </a:xfrm>
          <a:prstGeom prst="rect">
            <a:avLst/>
          </a:prstGeom>
          <a:ln>
            <a:noFill/>
          </a:ln>
        </p:spPr>
      </p:pic>
      <p:sp>
        <p:nvSpPr>
          <p:cNvPr id="3" name="ZoneTexte 2"/>
          <p:cNvSpPr txBox="1"/>
          <p:nvPr/>
        </p:nvSpPr>
        <p:spPr>
          <a:xfrm>
            <a:off x="218507" y="2662639"/>
            <a:ext cx="3022302" cy="1815882"/>
          </a:xfrm>
          <a:prstGeom prst="rect">
            <a:avLst/>
          </a:prstGeom>
          <a:noFill/>
        </p:spPr>
        <p:txBody>
          <a:bodyPr wrap="none" rtlCol="0">
            <a:spAutoFit/>
          </a:bodyPr>
          <a:lstStyle/>
          <a:p>
            <a:r>
              <a:rPr lang="fr-FR" sz="2800" b="1" u="sng" dirty="0">
                <a:solidFill>
                  <a:srgbClr val="D36113"/>
                </a:solidFill>
              </a:rPr>
              <a:t>Causes courantes </a:t>
            </a:r>
            <a:r>
              <a:rPr lang="fr-FR" sz="2800" b="1" dirty="0">
                <a:solidFill>
                  <a:srgbClr val="D36113"/>
                </a:solidFill>
              </a:rPr>
              <a:t>: </a:t>
            </a:r>
          </a:p>
          <a:p>
            <a:r>
              <a:rPr lang="fr-FR" sz="2800" b="1" dirty="0">
                <a:solidFill>
                  <a:srgbClr val="D36113"/>
                </a:solidFill>
              </a:rPr>
              <a:t>- La foudre</a:t>
            </a:r>
          </a:p>
          <a:p>
            <a:r>
              <a:rPr lang="fr-FR" sz="2800" b="1" dirty="0">
                <a:solidFill>
                  <a:srgbClr val="D36113"/>
                </a:solidFill>
              </a:rPr>
              <a:t>- La surchauffe </a:t>
            </a:r>
          </a:p>
          <a:p>
            <a:r>
              <a:rPr lang="fr-FR" sz="2800" b="1" dirty="0">
                <a:solidFill>
                  <a:srgbClr val="D36113"/>
                </a:solidFill>
              </a:rPr>
              <a:t>- Les </a:t>
            </a:r>
            <a:r>
              <a:rPr lang="fr-FR" sz="2800" b="1" dirty="0" err="1">
                <a:solidFill>
                  <a:srgbClr val="D36113"/>
                </a:solidFill>
              </a:rPr>
              <a:t>courts-circuits</a:t>
            </a:r>
            <a:endParaRPr lang="fr-FR" sz="2800" b="1" dirty="0">
              <a:solidFill>
                <a:srgbClr val="D36113"/>
              </a:solidFill>
            </a:endParaRPr>
          </a:p>
        </p:txBody>
      </p:sp>
    </p:spTree>
    <p:extLst>
      <p:ext uri="{BB962C8B-B14F-4D97-AF65-F5344CB8AC3E}">
        <p14:creationId xmlns:p14="http://schemas.microsoft.com/office/powerpoint/2010/main" val="2401107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C34815-1EDA-41B9-97BD-8A9CB1DA632E}"/>
              </a:ext>
            </a:extLst>
          </p:cNvPr>
          <p:cNvPicPr>
            <a:picLocks noChangeAspect="1"/>
          </p:cNvPicPr>
          <p:nvPr/>
        </p:nvPicPr>
        <p:blipFill>
          <a:blip r:embed="rId3"/>
          <a:stretch>
            <a:fillRect/>
          </a:stretch>
        </p:blipFill>
        <p:spPr>
          <a:xfrm>
            <a:off x="464581" y="154032"/>
            <a:ext cx="4630002" cy="3343890"/>
          </a:xfrm>
          <a:prstGeom prst="rect">
            <a:avLst/>
          </a:prstGeom>
        </p:spPr>
      </p:pic>
      <p:pic>
        <p:nvPicPr>
          <p:cNvPr id="3" name="Picture 2">
            <a:extLst>
              <a:ext uri="{FF2B5EF4-FFF2-40B4-BE49-F238E27FC236}">
                <a16:creationId xmlns:a16="http://schemas.microsoft.com/office/drawing/2014/main" id="{4EDE0396-7635-4E99-BE02-D4E5786EA51A}"/>
              </a:ext>
            </a:extLst>
          </p:cNvPr>
          <p:cNvPicPr>
            <a:picLocks noChangeAspect="1"/>
          </p:cNvPicPr>
          <p:nvPr/>
        </p:nvPicPr>
        <p:blipFill>
          <a:blip r:embed="rId4"/>
          <a:stretch>
            <a:fillRect/>
          </a:stretch>
        </p:blipFill>
        <p:spPr>
          <a:xfrm>
            <a:off x="6739597" y="154032"/>
            <a:ext cx="4832789" cy="3274967"/>
          </a:xfrm>
          <a:prstGeom prst="rect">
            <a:avLst/>
          </a:prstGeom>
        </p:spPr>
      </p:pic>
      <p:pic>
        <p:nvPicPr>
          <p:cNvPr id="4" name="Picture 3">
            <a:extLst>
              <a:ext uri="{FF2B5EF4-FFF2-40B4-BE49-F238E27FC236}">
                <a16:creationId xmlns:a16="http://schemas.microsoft.com/office/drawing/2014/main" id="{8514BD7E-F19E-4975-AA82-B4E692FFAD2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3072" y="3614007"/>
            <a:ext cx="4671511" cy="3114341"/>
          </a:xfrm>
          <a:prstGeom prst="rect">
            <a:avLst/>
          </a:prstGeom>
        </p:spPr>
      </p:pic>
      <p:pic>
        <p:nvPicPr>
          <p:cNvPr id="5" name="Picture 4">
            <a:extLst>
              <a:ext uri="{FF2B5EF4-FFF2-40B4-BE49-F238E27FC236}">
                <a16:creationId xmlns:a16="http://schemas.microsoft.com/office/drawing/2014/main" id="{1538BEDE-4629-4FE9-95B5-5EB96CADB3A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91367" y="3580837"/>
            <a:ext cx="5600138" cy="3150078"/>
          </a:xfrm>
          <a:prstGeom prst="rect">
            <a:avLst/>
          </a:prstGeom>
        </p:spPr>
      </p:pic>
      <p:pic>
        <p:nvPicPr>
          <p:cNvPr id="6" name="Picture 5">
            <a:extLst>
              <a:ext uri="{FF2B5EF4-FFF2-40B4-BE49-F238E27FC236}">
                <a16:creationId xmlns:a16="http://schemas.microsoft.com/office/drawing/2014/main" id="{529B8648-21AA-4BC4-B0A4-74AEA56137D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12765" y="1264317"/>
            <a:ext cx="3566469" cy="4493141"/>
          </a:xfrm>
          <a:prstGeom prst="rect">
            <a:avLst/>
          </a:prstGeom>
        </p:spPr>
      </p:pic>
      <p:sp>
        <p:nvSpPr>
          <p:cNvPr id="7" name="TextBox 6">
            <a:extLst>
              <a:ext uri="{FF2B5EF4-FFF2-40B4-BE49-F238E27FC236}">
                <a16:creationId xmlns:a16="http://schemas.microsoft.com/office/drawing/2014/main" id="{53EE29B1-477A-4394-A3CC-00D1539552E2}"/>
              </a:ext>
            </a:extLst>
          </p:cNvPr>
          <p:cNvSpPr txBox="1"/>
          <p:nvPr/>
        </p:nvSpPr>
        <p:spPr>
          <a:xfrm>
            <a:off x="4312764" y="493498"/>
            <a:ext cx="3566469" cy="400110"/>
          </a:xfrm>
          <a:prstGeom prst="rect">
            <a:avLst/>
          </a:prstGeom>
          <a:solidFill>
            <a:schemeClr val="bg1"/>
          </a:solidFill>
          <a:ln w="28575" cmpd="sng">
            <a:solidFill>
              <a:srgbClr val="548235"/>
            </a:solidFill>
          </a:ln>
        </p:spPr>
        <p:txBody>
          <a:bodyPr wrap="square" rtlCol="0">
            <a:spAutoFit/>
          </a:bodyPr>
          <a:lstStyle/>
          <a:p>
            <a:pPr algn="ctr"/>
            <a:r>
              <a:rPr lang="fr-BE" sz="2000" b="1" dirty="0">
                <a:solidFill>
                  <a:srgbClr val="D36113"/>
                </a:solidFill>
              </a:rPr>
              <a:t>Incendies de nacelle</a:t>
            </a:r>
          </a:p>
        </p:txBody>
      </p:sp>
      <p:sp>
        <p:nvSpPr>
          <p:cNvPr id="8" name="Rectangle 7">
            <a:extLst>
              <a:ext uri="{FF2B5EF4-FFF2-40B4-BE49-F238E27FC236}">
                <a16:creationId xmlns:a16="http://schemas.microsoft.com/office/drawing/2014/main" id="{8927C217-D0C9-4C4A-9502-2AABFF4D678C}"/>
              </a:ext>
            </a:extLst>
          </p:cNvPr>
          <p:cNvSpPr/>
          <p:nvPr/>
        </p:nvSpPr>
        <p:spPr>
          <a:xfrm>
            <a:off x="451105" y="6364224"/>
            <a:ext cx="11145666" cy="338554"/>
          </a:xfrm>
          <a:prstGeom prst="rect">
            <a:avLst/>
          </a:prstGeom>
          <a:solidFill>
            <a:schemeClr val="bg1">
              <a:lumMod val="85000"/>
            </a:schemeClr>
          </a:solidFill>
          <a:ln>
            <a:solidFill>
              <a:schemeClr val="accent1"/>
            </a:solidFill>
          </a:ln>
        </p:spPr>
        <p:txBody>
          <a:bodyPr wrap="square">
            <a:spAutoFit/>
          </a:bodyPr>
          <a:lstStyle/>
          <a:p>
            <a:r>
              <a:rPr lang="fr-BE" sz="1600" b="1" u="sng" dirty="0">
                <a:solidFill>
                  <a:srgbClr val="D36113"/>
                </a:solidFill>
              </a:rPr>
              <a:t>Voir aussi </a:t>
            </a:r>
            <a:r>
              <a:rPr lang="fr-BE" sz="1600" b="1" dirty="0">
                <a:solidFill>
                  <a:srgbClr val="D36113"/>
                </a:solidFill>
              </a:rPr>
              <a:t>: </a:t>
            </a:r>
            <a:r>
              <a:rPr lang="fr-BE" sz="1600" b="1" dirty="0">
                <a:solidFill>
                  <a:srgbClr val="FF0000"/>
                </a:solidFill>
                <a:hlinkClick r:id="rId8"/>
              </a:rPr>
              <a:t>https://www.facebook.com/electricaltechnology.info/videos/251283712207294/</a:t>
            </a:r>
            <a:r>
              <a:rPr lang="fr-BE" sz="1600" b="1" dirty="0">
                <a:solidFill>
                  <a:srgbClr val="FF0000"/>
                </a:solidFill>
              </a:rPr>
              <a:t> </a:t>
            </a:r>
          </a:p>
        </p:txBody>
      </p:sp>
    </p:spTree>
    <p:extLst>
      <p:ext uri="{BB962C8B-B14F-4D97-AF65-F5344CB8AC3E}">
        <p14:creationId xmlns:p14="http://schemas.microsoft.com/office/powerpoint/2010/main" val="13661062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9F8CDA-0D75-41F4-A95D-BEF9D459CECB}"/>
              </a:ext>
            </a:extLst>
          </p:cNvPr>
          <p:cNvSpPr>
            <a:spLocks noGrp="1"/>
          </p:cNvSpPr>
          <p:nvPr>
            <p:ph type="title"/>
          </p:nvPr>
        </p:nvSpPr>
        <p:spPr>
          <a:xfrm>
            <a:off x="226246" y="136547"/>
            <a:ext cx="11846257" cy="641763"/>
          </a:xfrm>
          <a:ln w="28575" cmpd="sng">
            <a:solidFill>
              <a:srgbClr val="548235"/>
            </a:solidFill>
          </a:ln>
        </p:spPr>
        <p:txBody>
          <a:bodyPr>
            <a:noAutofit/>
          </a:bodyPr>
          <a:lstStyle/>
          <a:p>
            <a:r>
              <a:rPr lang="fr-BE" sz="2800" b="1" dirty="0">
                <a:solidFill>
                  <a:srgbClr val="D36113"/>
                </a:solidFill>
              </a:rPr>
              <a:t>Fréquence des incendies d’éoliennes : un </a:t>
            </a:r>
            <a:r>
              <a:rPr lang="en-US" sz="2800" b="1" dirty="0">
                <a:solidFill>
                  <a:srgbClr val="D36113"/>
                </a:solidFill>
              </a:rPr>
              <a:t>SECRET INDUSTRIEL ? </a:t>
            </a:r>
            <a:endParaRPr lang="fr-BE" b="1" dirty="0">
              <a:solidFill>
                <a:srgbClr val="ED483B"/>
              </a:solidFill>
            </a:endParaRPr>
          </a:p>
        </p:txBody>
      </p:sp>
      <p:sp>
        <p:nvSpPr>
          <p:cNvPr id="5" name="Text Placeholder 4">
            <a:extLst>
              <a:ext uri="{FF2B5EF4-FFF2-40B4-BE49-F238E27FC236}">
                <a16:creationId xmlns:a16="http://schemas.microsoft.com/office/drawing/2014/main" id="{6F1CFCE9-7CC1-4DAC-866B-C10708D07592}"/>
              </a:ext>
            </a:extLst>
          </p:cNvPr>
          <p:cNvSpPr>
            <a:spLocks noGrp="1"/>
          </p:cNvSpPr>
          <p:nvPr>
            <p:ph type="body" sz="half" idx="2"/>
          </p:nvPr>
        </p:nvSpPr>
        <p:spPr>
          <a:xfrm>
            <a:off x="192948" y="1405879"/>
            <a:ext cx="4532264" cy="4151526"/>
          </a:xfrm>
          <a:ln w="28575" cmpd="sng">
            <a:solidFill>
              <a:srgbClr val="548235"/>
            </a:solidFill>
          </a:ln>
        </p:spPr>
        <p:txBody>
          <a:bodyPr>
            <a:normAutofit/>
          </a:bodyPr>
          <a:lstStyle/>
          <a:p>
            <a:r>
              <a:rPr lang="fr-FR" sz="2800" b="1" dirty="0"/>
              <a:t>IL EST DIFFICILE DE CONNAÎTRE LA VÉRITÉ !</a:t>
            </a:r>
            <a:endParaRPr lang="en-US" sz="2800" b="1" dirty="0"/>
          </a:p>
          <a:p>
            <a:pPr marL="457200" indent="-457200" fontAlgn="base">
              <a:buFontTx/>
              <a:buChar char="-"/>
            </a:pPr>
            <a:r>
              <a:rPr lang="en-US" sz="3200" dirty="0"/>
              <a:t>Une pour  2000 turbines</a:t>
            </a:r>
          </a:p>
          <a:p>
            <a:pPr fontAlgn="base"/>
            <a:r>
              <a:rPr lang="en-US" dirty="0"/>
              <a:t> </a:t>
            </a:r>
            <a:r>
              <a:rPr lang="en-US" dirty="0">
                <a:solidFill>
                  <a:srgbClr val="0070C0"/>
                </a:solidFill>
              </a:rPr>
              <a:t>Wind Power Engineering magazine, 2020</a:t>
            </a:r>
          </a:p>
          <a:p>
            <a:pPr marL="457200" indent="-457200" fontAlgn="base">
              <a:buFontTx/>
              <a:buChar char="-"/>
            </a:pPr>
            <a:r>
              <a:rPr lang="en-US" sz="3200" dirty="0"/>
              <a:t>Une pour  10 000 </a:t>
            </a:r>
          </a:p>
          <a:p>
            <a:pPr fontAlgn="base"/>
            <a:r>
              <a:rPr lang="en-US" dirty="0">
                <a:solidFill>
                  <a:srgbClr val="0070C0"/>
                </a:solidFill>
              </a:rPr>
              <a:t>Fire Protection Engineering magazine, 2019</a:t>
            </a:r>
          </a:p>
          <a:p>
            <a:pPr marL="285750" indent="-285750" fontAlgn="base">
              <a:buFontTx/>
              <a:buChar char="-"/>
            </a:pPr>
            <a:r>
              <a:rPr lang="en-US" sz="3200" dirty="0"/>
              <a:t>  </a:t>
            </a:r>
            <a:r>
              <a:rPr lang="en-US" sz="3200" dirty="0" err="1"/>
              <a:t>Une</a:t>
            </a:r>
            <a:r>
              <a:rPr lang="en-US" sz="3200" dirty="0"/>
              <a:t> pour  15 000!</a:t>
            </a:r>
          </a:p>
          <a:p>
            <a:pPr fontAlgn="base"/>
            <a:r>
              <a:rPr lang="en-US" dirty="0" err="1">
                <a:solidFill>
                  <a:srgbClr val="0070C0"/>
                </a:solidFill>
              </a:rPr>
              <a:t>Firetrace</a:t>
            </a:r>
            <a:r>
              <a:rPr lang="en-US" dirty="0">
                <a:solidFill>
                  <a:srgbClr val="0070C0"/>
                </a:solidFill>
              </a:rPr>
              <a:t> citing an independent fire expert</a:t>
            </a:r>
          </a:p>
          <a:p>
            <a:pPr marL="285750" indent="-285750" fontAlgn="base">
              <a:buFontTx/>
              <a:buChar char="-"/>
            </a:pPr>
            <a:endParaRPr lang="en-US" sz="2800" b="1" dirty="0"/>
          </a:p>
          <a:p>
            <a:endParaRPr lang="fr-BE" dirty="0"/>
          </a:p>
          <a:p>
            <a:endParaRPr lang="fr-BE" dirty="0"/>
          </a:p>
        </p:txBody>
      </p:sp>
      <p:pic>
        <p:nvPicPr>
          <p:cNvPr id="7" name="Picture 6">
            <a:extLst>
              <a:ext uri="{FF2B5EF4-FFF2-40B4-BE49-F238E27FC236}">
                <a16:creationId xmlns:a16="http://schemas.microsoft.com/office/drawing/2014/main" id="{9DFFDAB9-CA08-4ACF-8099-9BEC0E2884ED}"/>
              </a:ext>
            </a:extLst>
          </p:cNvPr>
          <p:cNvPicPr>
            <a:picLocks noChangeAspect="1"/>
          </p:cNvPicPr>
          <p:nvPr/>
        </p:nvPicPr>
        <p:blipFill>
          <a:blip r:embed="rId3"/>
          <a:stretch>
            <a:fillRect/>
          </a:stretch>
        </p:blipFill>
        <p:spPr>
          <a:xfrm>
            <a:off x="4920293" y="1139647"/>
            <a:ext cx="7051446" cy="4690745"/>
          </a:xfrm>
          <a:prstGeom prst="rect">
            <a:avLst/>
          </a:prstGeom>
          <a:ln>
            <a:solidFill>
              <a:schemeClr val="accent1"/>
            </a:solidFill>
          </a:ln>
        </p:spPr>
      </p:pic>
    </p:spTree>
    <p:extLst>
      <p:ext uri="{BB962C8B-B14F-4D97-AF65-F5344CB8AC3E}">
        <p14:creationId xmlns:p14="http://schemas.microsoft.com/office/powerpoint/2010/main" val="8056669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2555C-6438-4F62-A970-A452325D6536}"/>
              </a:ext>
            </a:extLst>
          </p:cNvPr>
          <p:cNvSpPr>
            <a:spLocks noGrp="1"/>
          </p:cNvSpPr>
          <p:nvPr>
            <p:ph type="title"/>
          </p:nvPr>
        </p:nvSpPr>
        <p:spPr>
          <a:xfrm>
            <a:off x="374177" y="310534"/>
            <a:ext cx="11055823" cy="467388"/>
          </a:xfrm>
          <a:ln w="28575" cmpd="sng">
            <a:solidFill>
              <a:srgbClr val="548235"/>
            </a:solidFill>
          </a:ln>
        </p:spPr>
        <p:txBody>
          <a:bodyPr>
            <a:noAutofit/>
          </a:bodyPr>
          <a:lstStyle/>
          <a:p>
            <a:pPr algn="ctr"/>
            <a:r>
              <a:rPr lang="fr-BE" sz="3200" b="1" dirty="0">
                <a:solidFill>
                  <a:srgbClr val="D36113"/>
                </a:solidFill>
              </a:rPr>
              <a:t>Problèmes d’acheminement des pales</a:t>
            </a:r>
          </a:p>
        </p:txBody>
      </p:sp>
      <p:pic>
        <p:nvPicPr>
          <p:cNvPr id="6" name="Picture 5">
            <a:extLst>
              <a:ext uri="{FF2B5EF4-FFF2-40B4-BE49-F238E27FC236}">
                <a16:creationId xmlns:a16="http://schemas.microsoft.com/office/drawing/2014/main" id="{F469D9B5-7D7A-48DC-84FD-59312126125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06104" y="3764605"/>
            <a:ext cx="4435528" cy="2927448"/>
          </a:xfrm>
          <a:prstGeom prst="rect">
            <a:avLst/>
          </a:prstGeom>
        </p:spPr>
      </p:pic>
      <p:pic>
        <p:nvPicPr>
          <p:cNvPr id="9" name="Picture 8">
            <a:extLst>
              <a:ext uri="{FF2B5EF4-FFF2-40B4-BE49-F238E27FC236}">
                <a16:creationId xmlns:a16="http://schemas.microsoft.com/office/drawing/2014/main" id="{3821C9E6-1A4A-4764-BCBF-2FE35AB653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0490" y="876855"/>
            <a:ext cx="4220240" cy="2813494"/>
          </a:xfrm>
          <a:prstGeom prst="rect">
            <a:avLst/>
          </a:prstGeom>
          <a:ln>
            <a:solidFill>
              <a:schemeClr val="accent1"/>
            </a:solidFill>
          </a:ln>
        </p:spPr>
      </p:pic>
      <p:pic>
        <p:nvPicPr>
          <p:cNvPr id="10" name="Picture 9">
            <a:extLst>
              <a:ext uri="{FF2B5EF4-FFF2-40B4-BE49-F238E27FC236}">
                <a16:creationId xmlns:a16="http://schemas.microsoft.com/office/drawing/2014/main" id="{3BF2C13A-4209-4988-99FE-9E9E85CD6A3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72529" y="3653758"/>
            <a:ext cx="4684978" cy="3080957"/>
          </a:xfrm>
          <a:prstGeom prst="rect">
            <a:avLst/>
          </a:prstGeom>
        </p:spPr>
      </p:pic>
      <p:pic>
        <p:nvPicPr>
          <p:cNvPr id="2050"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346370" y="890510"/>
            <a:ext cx="4980940" cy="26460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Notched Right Arrow 3"/>
          <p:cNvSpPr/>
          <p:nvPr/>
        </p:nvSpPr>
        <p:spPr>
          <a:xfrm rot="11568257">
            <a:off x="9873342" y="1883235"/>
            <a:ext cx="522515" cy="348343"/>
          </a:xfrm>
          <a:prstGeom prst="notchedRightArrow">
            <a:avLst/>
          </a:prstGeom>
          <a:solidFill>
            <a:srgbClr val="ED48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70353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8CBD43-BECA-45EF-81ED-560E43DA7B66}"/>
              </a:ext>
            </a:extLst>
          </p:cNvPr>
          <p:cNvSpPr txBox="1"/>
          <p:nvPr/>
        </p:nvSpPr>
        <p:spPr>
          <a:xfrm>
            <a:off x="295377" y="682728"/>
            <a:ext cx="5290206" cy="732493"/>
          </a:xfrm>
          <a:prstGeom prst="rect">
            <a:avLst/>
          </a:prstGeom>
          <a:solidFill>
            <a:srgbClr val="548235"/>
          </a:solidFill>
        </p:spPr>
        <p:txBody>
          <a:bodyPr vert="horz" lIns="91440" tIns="45720" rIns="91440" bIns="45720" rtlCol="0" anchor="b">
            <a:normAutofit/>
          </a:bodyPr>
          <a:lstStyle/>
          <a:p>
            <a:pPr>
              <a:lnSpc>
                <a:spcPct val="90000"/>
              </a:lnSpc>
              <a:spcBef>
                <a:spcPct val="0"/>
              </a:spcBef>
              <a:spcAft>
                <a:spcPts val="600"/>
              </a:spcAft>
            </a:pPr>
            <a:r>
              <a:rPr lang="en-US" sz="4000" b="1" dirty="0">
                <a:solidFill>
                  <a:srgbClr val="FFFFFF"/>
                </a:solidFill>
                <a:latin typeface="+mj-lt"/>
                <a:ea typeface="+mj-ea"/>
                <a:cs typeface="+mj-cs"/>
              </a:rPr>
              <a:t>Et </a:t>
            </a:r>
            <a:r>
              <a:rPr lang="en-US" sz="4000" b="1" dirty="0" err="1">
                <a:solidFill>
                  <a:srgbClr val="FFFFFF"/>
                </a:solidFill>
                <a:latin typeface="+mj-lt"/>
                <a:ea typeface="+mj-ea"/>
                <a:cs typeface="+mj-cs"/>
              </a:rPr>
              <a:t>l’éolien</a:t>
            </a:r>
            <a:r>
              <a:rPr lang="en-US" sz="4000" b="1" dirty="0">
                <a:solidFill>
                  <a:srgbClr val="FFFFFF"/>
                </a:solidFill>
                <a:latin typeface="+mj-lt"/>
                <a:ea typeface="+mj-ea"/>
                <a:cs typeface="+mj-cs"/>
              </a:rPr>
              <a:t> </a:t>
            </a:r>
            <a:r>
              <a:rPr lang="en-US" sz="4000" b="1" dirty="0" err="1">
                <a:solidFill>
                  <a:srgbClr val="FFFFFF"/>
                </a:solidFill>
                <a:latin typeface="+mj-lt"/>
                <a:ea typeface="+mj-ea"/>
                <a:cs typeface="+mj-cs"/>
              </a:rPr>
              <a:t>en</a:t>
            </a:r>
            <a:r>
              <a:rPr lang="en-US" sz="4000" b="1" dirty="0">
                <a:solidFill>
                  <a:srgbClr val="FFFFFF"/>
                </a:solidFill>
                <a:latin typeface="+mj-lt"/>
                <a:ea typeface="+mj-ea"/>
                <a:cs typeface="+mj-cs"/>
              </a:rPr>
              <a:t> </a:t>
            </a:r>
            <a:r>
              <a:rPr lang="en-US" sz="4000" b="1" dirty="0" err="1">
                <a:solidFill>
                  <a:srgbClr val="FFFFFF"/>
                </a:solidFill>
                <a:latin typeface="+mj-lt"/>
                <a:ea typeface="+mj-ea"/>
                <a:cs typeface="+mj-cs"/>
              </a:rPr>
              <a:t>mer</a:t>
            </a:r>
            <a:r>
              <a:rPr lang="en-US" sz="4000" b="1" dirty="0">
                <a:solidFill>
                  <a:srgbClr val="FFFFFF"/>
                </a:solidFill>
                <a:latin typeface="+mj-lt"/>
                <a:ea typeface="+mj-ea"/>
                <a:cs typeface="+mj-cs"/>
              </a:rPr>
              <a:t> ?</a:t>
            </a:r>
          </a:p>
        </p:txBody>
      </p:sp>
      <p:pic>
        <p:nvPicPr>
          <p:cNvPr id="2" name="Picture 1">
            <a:extLst>
              <a:ext uri="{FF2B5EF4-FFF2-40B4-BE49-F238E27FC236}">
                <a16:creationId xmlns:a16="http://schemas.microsoft.com/office/drawing/2014/main" id="{12BAFAE4-C5E1-4778-81E9-EC195BDD5D01}"/>
              </a:ext>
            </a:extLst>
          </p:cNvPr>
          <p:cNvPicPr>
            <a:picLocks noChangeAspect="1"/>
          </p:cNvPicPr>
          <p:nvPr/>
        </p:nvPicPr>
        <p:blipFill>
          <a:blip r:embed="rId3"/>
          <a:stretch>
            <a:fillRect/>
          </a:stretch>
        </p:blipFill>
        <p:spPr>
          <a:xfrm>
            <a:off x="6227447" y="225636"/>
            <a:ext cx="5508708" cy="5578440"/>
          </a:xfrm>
          <a:prstGeom prst="rect">
            <a:avLst/>
          </a:prstGeom>
        </p:spPr>
      </p:pic>
      <p:sp>
        <p:nvSpPr>
          <p:cNvPr id="4" name="ZoneTexte 3">
            <a:extLst>
              <a:ext uri="{FF2B5EF4-FFF2-40B4-BE49-F238E27FC236}">
                <a16:creationId xmlns:a16="http://schemas.microsoft.com/office/drawing/2014/main" id="{B166A60C-30E7-2F4F-998E-192D4A7AF782}"/>
              </a:ext>
            </a:extLst>
          </p:cNvPr>
          <p:cNvSpPr txBox="1"/>
          <p:nvPr/>
        </p:nvSpPr>
        <p:spPr>
          <a:xfrm>
            <a:off x="296128" y="1700327"/>
            <a:ext cx="5863034" cy="3030573"/>
          </a:xfrm>
          <a:prstGeom prst="rect">
            <a:avLst/>
          </a:prstGeom>
          <a:noFill/>
        </p:spPr>
        <p:txBody>
          <a:bodyPr wrap="square" rtlCol="0">
            <a:spAutoFit/>
          </a:bodyPr>
          <a:lstStyle/>
          <a:p>
            <a:pPr>
              <a:lnSpc>
                <a:spcPct val="120000"/>
              </a:lnSpc>
            </a:pPr>
            <a:r>
              <a:rPr lang="fr-FR" sz="3200" dirty="0"/>
              <a:t>Le projet de « WIND EUROPE »  OCCUPER TOUT LE LITTORAL : MANCHE, ATLANTIQUE ET MEDITERRANÉE,  SAUF LA CÔTE D’AZUR !</a:t>
            </a:r>
          </a:p>
        </p:txBody>
      </p:sp>
      <p:sp>
        <p:nvSpPr>
          <p:cNvPr id="5" name="ZoneTexte 4">
            <a:extLst>
              <a:ext uri="{FF2B5EF4-FFF2-40B4-BE49-F238E27FC236}">
                <a16:creationId xmlns:a16="http://schemas.microsoft.com/office/drawing/2014/main" id="{CBB4642C-7B7C-8B4C-9985-6AA7EEB72B38}"/>
              </a:ext>
            </a:extLst>
          </p:cNvPr>
          <p:cNvSpPr txBox="1"/>
          <p:nvPr/>
        </p:nvSpPr>
        <p:spPr>
          <a:xfrm>
            <a:off x="259478" y="6035153"/>
            <a:ext cx="11498922" cy="584776"/>
          </a:xfrm>
          <a:prstGeom prst="rect">
            <a:avLst/>
          </a:prstGeom>
          <a:noFill/>
          <a:ln w="28575" cmpd="sng">
            <a:solidFill>
              <a:srgbClr val="548235"/>
            </a:solidFill>
          </a:ln>
        </p:spPr>
        <p:txBody>
          <a:bodyPr wrap="square" rtlCol="0">
            <a:spAutoFit/>
          </a:bodyPr>
          <a:lstStyle/>
          <a:p>
            <a:pPr algn="ctr"/>
            <a:r>
              <a:rPr lang="fr-FR" sz="3200" b="1" dirty="0">
                <a:solidFill>
                  <a:srgbClr val="D36113"/>
                </a:solidFill>
              </a:rPr>
              <a:t>Ça, c’est en plus de l’éolien terrestre !!! Pas pour le remplacer !!! </a:t>
            </a:r>
          </a:p>
        </p:txBody>
      </p:sp>
    </p:spTree>
    <p:extLst>
      <p:ext uri="{BB962C8B-B14F-4D97-AF65-F5344CB8AC3E}">
        <p14:creationId xmlns:p14="http://schemas.microsoft.com/office/powerpoint/2010/main" val="34577747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690D02-1DB1-4DAF-883A-4D4192EEF36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0"/>
            <a:ext cx="12191980" cy="6857990"/>
          </a:xfrm>
          <a:prstGeom prst="rect">
            <a:avLst/>
          </a:prstGeom>
        </p:spPr>
      </p:pic>
      <p:sp>
        <p:nvSpPr>
          <p:cNvPr id="2" name="Title 1">
            <a:extLst>
              <a:ext uri="{FF2B5EF4-FFF2-40B4-BE49-F238E27FC236}">
                <a16:creationId xmlns:a16="http://schemas.microsoft.com/office/drawing/2014/main" id="{F20BEDA9-2C3D-4052-878A-8368F0B67ACE}"/>
              </a:ext>
            </a:extLst>
          </p:cNvPr>
          <p:cNvSpPr>
            <a:spLocks noGrp="1"/>
          </p:cNvSpPr>
          <p:nvPr>
            <p:ph type="title"/>
          </p:nvPr>
        </p:nvSpPr>
        <p:spPr>
          <a:xfrm>
            <a:off x="3195663" y="6210432"/>
            <a:ext cx="8873427" cy="551986"/>
          </a:xfrm>
        </p:spPr>
        <p:txBody>
          <a:bodyPr vert="horz" lIns="91440" tIns="45720" rIns="91440" bIns="45720" rtlCol="0" anchor="b">
            <a:normAutofit/>
          </a:bodyPr>
          <a:lstStyle/>
          <a:p>
            <a:r>
              <a:rPr lang="en-US" sz="2000" b="1" dirty="0">
                <a:solidFill>
                  <a:srgbClr val="000000"/>
                </a:solidFill>
              </a:rPr>
              <a:t>Les </a:t>
            </a:r>
            <a:r>
              <a:rPr lang="en-US" sz="2000" b="1" dirty="0" err="1">
                <a:solidFill>
                  <a:srgbClr val="000000"/>
                </a:solidFill>
              </a:rPr>
              <a:t>platanes</a:t>
            </a:r>
            <a:r>
              <a:rPr lang="en-US" sz="2000" b="1" dirty="0">
                <a:solidFill>
                  <a:srgbClr val="000000"/>
                </a:solidFill>
              </a:rPr>
              <a:t> </a:t>
            </a:r>
            <a:r>
              <a:rPr lang="en-US" sz="2000" b="1" dirty="0" err="1">
                <a:solidFill>
                  <a:srgbClr val="000000"/>
                </a:solidFill>
              </a:rPr>
              <a:t>sont</a:t>
            </a:r>
            <a:r>
              <a:rPr lang="en-US" sz="2000" b="1" dirty="0">
                <a:solidFill>
                  <a:srgbClr val="000000"/>
                </a:solidFill>
              </a:rPr>
              <a:t> </a:t>
            </a:r>
            <a:r>
              <a:rPr lang="en-US" sz="2000" b="1" dirty="0" err="1">
                <a:solidFill>
                  <a:srgbClr val="000000"/>
                </a:solidFill>
              </a:rPr>
              <a:t>toujours</a:t>
            </a:r>
            <a:r>
              <a:rPr lang="en-US" sz="2000" b="1" dirty="0">
                <a:solidFill>
                  <a:srgbClr val="000000"/>
                </a:solidFill>
              </a:rPr>
              <a:t> cause des </a:t>
            </a:r>
            <a:r>
              <a:rPr lang="en-US" sz="2000" b="1" dirty="0" err="1">
                <a:solidFill>
                  <a:srgbClr val="000000"/>
                </a:solidFill>
              </a:rPr>
              <a:t>hécatombes</a:t>
            </a:r>
            <a:r>
              <a:rPr lang="en-US" sz="2000" b="1" dirty="0">
                <a:solidFill>
                  <a:srgbClr val="000000"/>
                </a:solidFill>
              </a:rPr>
              <a:t> le long des routes…</a:t>
            </a:r>
          </a:p>
        </p:txBody>
      </p:sp>
      <p:cxnSp>
        <p:nvCxnSpPr>
          <p:cNvPr id="10" name="Straight Connector 9">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0297327-881D-4B4F-95BB-08EC0F0D78DF}"/>
              </a:ext>
            </a:extLst>
          </p:cNvPr>
          <p:cNvSpPr txBox="1"/>
          <p:nvPr/>
        </p:nvSpPr>
        <p:spPr>
          <a:xfrm>
            <a:off x="252114" y="0"/>
            <a:ext cx="4459440" cy="1458861"/>
          </a:xfrm>
          <a:prstGeom prst="rect">
            <a:avLst/>
          </a:prstGeom>
          <a:noFill/>
        </p:spPr>
        <p:txBody>
          <a:bodyPr wrap="square" rtlCol="0">
            <a:spAutoFit/>
          </a:bodyPr>
          <a:lstStyle/>
          <a:p>
            <a:pPr>
              <a:lnSpc>
                <a:spcPct val="130000"/>
              </a:lnSpc>
            </a:pPr>
            <a:r>
              <a:rPr lang="en-US" sz="2800" b="1" dirty="0">
                <a:latin typeface="Calibri Light"/>
                <a:ea typeface="+mj-ea"/>
                <a:cs typeface="+mj-cs"/>
              </a:rPr>
              <a:t>Les </a:t>
            </a:r>
            <a:r>
              <a:rPr lang="en-US" sz="2800" b="1" dirty="0" err="1">
                <a:latin typeface="Aharoni" panose="02010803020104030203" pitchFamily="2" charset="-79"/>
                <a:ea typeface="+mj-ea"/>
                <a:cs typeface="Aharoni" panose="02010803020104030203" pitchFamily="2" charset="-79"/>
              </a:rPr>
              <a:t>éoliennes</a:t>
            </a:r>
            <a:r>
              <a:rPr lang="en-US" sz="2800" b="1" dirty="0">
                <a:latin typeface="Calibri Light"/>
                <a:ea typeface="+mj-ea"/>
                <a:cs typeface="+mj-cs"/>
              </a:rPr>
              <a:t> en </a:t>
            </a:r>
            <a:r>
              <a:rPr lang="en-US" sz="2800" b="1" dirty="0" err="1">
                <a:latin typeface="Calibri Light"/>
                <a:ea typeface="+mj-ea"/>
                <a:cs typeface="+mj-cs"/>
              </a:rPr>
              <a:t>mer</a:t>
            </a:r>
            <a:r>
              <a:rPr lang="en-US" sz="2800" b="1" dirty="0">
                <a:latin typeface="Calibri Light"/>
                <a:ea typeface="+mj-ea"/>
                <a:cs typeface="+mj-cs"/>
              </a:rPr>
              <a:t> :</a:t>
            </a:r>
          </a:p>
          <a:p>
            <a:pPr>
              <a:lnSpc>
                <a:spcPct val="110000"/>
              </a:lnSpc>
            </a:pPr>
            <a:r>
              <a:rPr lang="en-US" sz="2400" b="1" dirty="0">
                <a:latin typeface="Calibri Light"/>
                <a:ea typeface="+mj-ea"/>
                <a:cs typeface="+mj-cs"/>
              </a:rPr>
              <a:t>Il y a </a:t>
            </a:r>
            <a:r>
              <a:rPr lang="en-US" sz="2400" b="1" dirty="0" err="1">
                <a:latin typeface="Calibri Light"/>
                <a:ea typeface="+mj-ea"/>
                <a:cs typeface="+mj-cs"/>
              </a:rPr>
              <a:t>conflit</a:t>
            </a:r>
            <a:r>
              <a:rPr lang="en-US" sz="2400" b="1" dirty="0">
                <a:latin typeface="Calibri Light"/>
                <a:ea typeface="+mj-ea"/>
                <a:cs typeface="+mj-cs"/>
              </a:rPr>
              <a:t> </a:t>
            </a:r>
            <a:r>
              <a:rPr lang="en-US" sz="2400" b="1" dirty="0" err="1">
                <a:latin typeface="Calibri Light"/>
                <a:ea typeface="+mj-ea"/>
                <a:cs typeface="+mj-cs"/>
              </a:rPr>
              <a:t>d’intérêt</a:t>
            </a:r>
            <a:r>
              <a:rPr lang="en-US" sz="2400" b="1" dirty="0">
                <a:latin typeface="Calibri Light"/>
                <a:ea typeface="+mj-ea"/>
                <a:cs typeface="+mj-cs"/>
              </a:rPr>
              <a:t> entre la </a:t>
            </a:r>
            <a:r>
              <a:rPr lang="en-US" sz="2400" b="1" dirty="0" err="1">
                <a:latin typeface="Calibri Light"/>
                <a:ea typeface="+mj-ea"/>
                <a:cs typeface="+mj-cs"/>
              </a:rPr>
              <a:t>pêche</a:t>
            </a:r>
            <a:r>
              <a:rPr lang="en-US" sz="2400" b="1" dirty="0">
                <a:latin typeface="Calibri Light"/>
                <a:ea typeface="+mj-ea"/>
                <a:cs typeface="+mj-cs"/>
              </a:rPr>
              <a:t> et le </a:t>
            </a:r>
            <a:r>
              <a:rPr lang="en-US" sz="2400" b="1" dirty="0" err="1">
                <a:latin typeface="Calibri Light"/>
                <a:ea typeface="+mj-ea"/>
                <a:cs typeface="+mj-cs"/>
              </a:rPr>
              <a:t>tourisme</a:t>
            </a:r>
            <a:endParaRPr lang="fr-BE" sz="2400" b="1" dirty="0"/>
          </a:p>
        </p:txBody>
      </p:sp>
    </p:spTree>
    <p:extLst>
      <p:ext uri="{BB962C8B-B14F-4D97-AF65-F5344CB8AC3E}">
        <p14:creationId xmlns:p14="http://schemas.microsoft.com/office/powerpoint/2010/main" val="21159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3BB37-41CC-4452-A336-9B01DFB68A98}"/>
              </a:ext>
            </a:extLst>
          </p:cNvPr>
          <p:cNvSpPr>
            <a:spLocks noGrp="1"/>
          </p:cNvSpPr>
          <p:nvPr>
            <p:ph type="title"/>
          </p:nvPr>
        </p:nvSpPr>
        <p:spPr>
          <a:xfrm>
            <a:off x="771045" y="352914"/>
            <a:ext cx="10515600" cy="1187228"/>
          </a:xfrm>
          <a:solidFill>
            <a:srgbClr val="548235"/>
          </a:solidFill>
        </p:spPr>
        <p:txBody>
          <a:bodyPr>
            <a:noAutofit/>
          </a:bodyPr>
          <a:lstStyle/>
          <a:p>
            <a:r>
              <a:rPr lang="fr-BE" sz="3600" b="1" dirty="0">
                <a:solidFill>
                  <a:schemeClr val="bg1"/>
                </a:solidFill>
                <a:latin typeface="+mn-lt"/>
              </a:rPr>
              <a:t>Des structures gouvernementales  pointent des problématiques : </a:t>
            </a:r>
          </a:p>
        </p:txBody>
      </p:sp>
      <p:sp>
        <p:nvSpPr>
          <p:cNvPr id="3" name="Content Placeholder 2">
            <a:extLst>
              <a:ext uri="{FF2B5EF4-FFF2-40B4-BE49-F238E27FC236}">
                <a16:creationId xmlns:a16="http://schemas.microsoft.com/office/drawing/2014/main" id="{C45B33F7-9EB7-4D36-8B8A-BDDD74513FA2}"/>
              </a:ext>
            </a:extLst>
          </p:cNvPr>
          <p:cNvSpPr>
            <a:spLocks noGrp="1"/>
          </p:cNvSpPr>
          <p:nvPr>
            <p:ph sz="half" idx="1"/>
          </p:nvPr>
        </p:nvSpPr>
        <p:spPr>
          <a:xfrm>
            <a:off x="317507" y="1934292"/>
            <a:ext cx="5898321" cy="3530009"/>
          </a:xfrm>
          <a:ln w="28575" cmpd="sng">
            <a:solidFill>
              <a:srgbClr val="385723"/>
            </a:solidFill>
          </a:ln>
        </p:spPr>
        <p:txBody>
          <a:bodyPr>
            <a:noAutofit/>
          </a:bodyPr>
          <a:lstStyle/>
          <a:p>
            <a:r>
              <a:rPr lang="fr-FR" sz="3600" dirty="0"/>
              <a:t>La </a:t>
            </a:r>
            <a:r>
              <a:rPr lang="fr-FR" sz="3600" b="1" dirty="0"/>
              <a:t>Commission de Régulation de l’Energie:</a:t>
            </a:r>
          </a:p>
          <a:p>
            <a:pPr marL="0" indent="0">
              <a:buNone/>
            </a:pPr>
            <a:endParaRPr lang="fr-FR" sz="3600" dirty="0"/>
          </a:p>
          <a:p>
            <a:pPr marL="0" indent="0" algn="ctr">
              <a:buNone/>
            </a:pPr>
            <a:r>
              <a:rPr lang="fr-FR" sz="3600" dirty="0"/>
              <a:t>les parcs éoliens sont </a:t>
            </a:r>
            <a:r>
              <a:rPr lang="fr-FR" sz="3600" b="1" i="1" dirty="0">
                <a:solidFill>
                  <a:srgbClr val="D36113"/>
                </a:solidFill>
              </a:rPr>
              <a:t>des sources de revenus indécents </a:t>
            </a:r>
            <a:r>
              <a:rPr lang="fr-FR" sz="3600" dirty="0"/>
              <a:t>pour les investisseurs.</a:t>
            </a:r>
          </a:p>
          <a:p>
            <a:endParaRPr lang="fr-BE" sz="1800" dirty="0"/>
          </a:p>
        </p:txBody>
      </p:sp>
      <p:sp>
        <p:nvSpPr>
          <p:cNvPr id="4" name="Content Placeholder 3">
            <a:extLst>
              <a:ext uri="{FF2B5EF4-FFF2-40B4-BE49-F238E27FC236}">
                <a16:creationId xmlns:a16="http://schemas.microsoft.com/office/drawing/2014/main" id="{807A7111-0A4D-489F-9E6D-AC5BEA35E1D7}"/>
              </a:ext>
            </a:extLst>
          </p:cNvPr>
          <p:cNvSpPr>
            <a:spLocks noGrp="1"/>
          </p:cNvSpPr>
          <p:nvPr>
            <p:ph sz="half" idx="2"/>
          </p:nvPr>
        </p:nvSpPr>
        <p:spPr>
          <a:xfrm>
            <a:off x="6411219" y="2447153"/>
            <a:ext cx="5568600" cy="3530009"/>
          </a:xfrm>
          <a:ln w="28575" cmpd="sng">
            <a:solidFill>
              <a:srgbClr val="385723"/>
            </a:solidFill>
          </a:ln>
        </p:spPr>
        <p:txBody>
          <a:bodyPr>
            <a:noAutofit/>
          </a:bodyPr>
          <a:lstStyle/>
          <a:p>
            <a:r>
              <a:rPr lang="fr-FR" sz="3200" b="1" dirty="0"/>
              <a:t>Le Service Central de la Préventions de la Corruption</a:t>
            </a:r>
          </a:p>
          <a:p>
            <a:pPr marL="0" indent="0" algn="ctr">
              <a:buNone/>
            </a:pPr>
            <a:r>
              <a:rPr lang="fr-FR" sz="4000" dirty="0"/>
              <a:t>Des </a:t>
            </a:r>
            <a:r>
              <a:rPr lang="fr-FR" sz="4000" b="1" i="1" dirty="0">
                <a:solidFill>
                  <a:schemeClr val="accent2">
                    <a:lumMod val="75000"/>
                  </a:schemeClr>
                </a:solidFill>
              </a:rPr>
              <a:t>conflits d’intérêts et des </a:t>
            </a:r>
            <a:r>
              <a:rPr lang="fr-FR" sz="4000" b="1" i="1" dirty="0">
                <a:solidFill>
                  <a:srgbClr val="D36113"/>
                </a:solidFill>
              </a:rPr>
              <a:t>procédés</a:t>
            </a:r>
            <a:r>
              <a:rPr lang="fr-FR" sz="4000" b="1" i="1" dirty="0">
                <a:solidFill>
                  <a:schemeClr val="accent2">
                    <a:lumMod val="75000"/>
                  </a:schemeClr>
                </a:solidFill>
              </a:rPr>
              <a:t> mafieux</a:t>
            </a:r>
            <a:r>
              <a:rPr lang="fr-FR" sz="4000" dirty="0"/>
              <a:t> accompagnent les projets</a:t>
            </a:r>
            <a:r>
              <a:rPr lang="fr-FR" sz="3600" dirty="0"/>
              <a:t>.</a:t>
            </a:r>
          </a:p>
        </p:txBody>
      </p:sp>
    </p:spTree>
    <p:extLst>
      <p:ext uri="{BB962C8B-B14F-4D97-AF65-F5344CB8AC3E}">
        <p14:creationId xmlns:p14="http://schemas.microsoft.com/office/powerpoint/2010/main" val="20983026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7AF0E9-BC7F-4ED5-9B81-E1D7CD4405D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843365"/>
            <a:ext cx="12191980" cy="4004188"/>
          </a:xfrm>
          <a:prstGeom prst="rect">
            <a:avLst/>
          </a:prstGeom>
        </p:spPr>
      </p:pic>
      <p:sp>
        <p:nvSpPr>
          <p:cNvPr id="3" name="ZoneTexte 2"/>
          <p:cNvSpPr txBox="1"/>
          <p:nvPr/>
        </p:nvSpPr>
        <p:spPr>
          <a:xfrm>
            <a:off x="942110" y="457200"/>
            <a:ext cx="10945090" cy="1200329"/>
          </a:xfrm>
          <a:prstGeom prst="rect">
            <a:avLst/>
          </a:prstGeom>
          <a:noFill/>
          <a:ln w="28575" cmpd="sng">
            <a:solidFill>
              <a:srgbClr val="548235"/>
            </a:solidFill>
          </a:ln>
        </p:spPr>
        <p:txBody>
          <a:bodyPr wrap="square" rtlCol="0">
            <a:spAutoFit/>
          </a:bodyPr>
          <a:lstStyle/>
          <a:p>
            <a:pPr algn="ctr"/>
            <a:r>
              <a:rPr lang="fr-FR" sz="3600" b="1" dirty="0">
                <a:solidFill>
                  <a:srgbClr val="D36113"/>
                </a:solidFill>
              </a:rPr>
              <a:t>La maintenance va coûter cher !</a:t>
            </a:r>
          </a:p>
          <a:p>
            <a:pPr algn="ctr"/>
            <a:r>
              <a:rPr lang="fr-FR" sz="3600" b="1" dirty="0"/>
              <a:t>Pales offshore de deux ans d’âge en Mer du Nord.</a:t>
            </a:r>
          </a:p>
        </p:txBody>
      </p:sp>
    </p:spTree>
    <p:extLst>
      <p:ext uri="{BB962C8B-B14F-4D97-AF65-F5344CB8AC3E}">
        <p14:creationId xmlns:p14="http://schemas.microsoft.com/office/powerpoint/2010/main" val="26956043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44EBC7-D880-45FA-93A2-5C089AFE222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162" t="2109"/>
          <a:stretch/>
        </p:blipFill>
        <p:spPr>
          <a:xfrm>
            <a:off x="1447608" y="1297183"/>
            <a:ext cx="9275123" cy="5300310"/>
          </a:xfrm>
          <a:prstGeom prst="rect">
            <a:avLst/>
          </a:prstGeom>
          <a:ln>
            <a:noFill/>
          </a:ln>
        </p:spPr>
      </p:pic>
      <p:sp>
        <p:nvSpPr>
          <p:cNvPr id="3" name="ZoneTexte 2"/>
          <p:cNvSpPr txBox="1"/>
          <p:nvPr/>
        </p:nvSpPr>
        <p:spPr>
          <a:xfrm>
            <a:off x="2895216" y="273091"/>
            <a:ext cx="6490729" cy="707886"/>
          </a:xfrm>
          <a:prstGeom prst="rect">
            <a:avLst/>
          </a:prstGeom>
          <a:solidFill>
            <a:srgbClr val="548235"/>
          </a:solidFill>
        </p:spPr>
        <p:txBody>
          <a:bodyPr wrap="none" rtlCol="0">
            <a:spAutoFit/>
          </a:bodyPr>
          <a:lstStyle/>
          <a:p>
            <a:r>
              <a:rPr lang="fr-FR" sz="4000" dirty="0">
                <a:solidFill>
                  <a:schemeClr val="bg1"/>
                </a:solidFill>
              </a:rPr>
              <a:t>IX – La zizanie dans les villages</a:t>
            </a:r>
          </a:p>
        </p:txBody>
      </p:sp>
    </p:spTree>
    <p:extLst>
      <p:ext uri="{BB962C8B-B14F-4D97-AF65-F5344CB8AC3E}">
        <p14:creationId xmlns:p14="http://schemas.microsoft.com/office/powerpoint/2010/main" val="25459671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3F5FF4-7657-4B0B-B9E6-ECFEED539460}"/>
              </a:ext>
            </a:extLst>
          </p:cNvPr>
          <p:cNvPicPr>
            <a:picLocks noChangeAspect="1"/>
          </p:cNvPicPr>
          <p:nvPr/>
        </p:nvPicPr>
        <p:blipFill>
          <a:blip r:embed="rId2"/>
          <a:stretch>
            <a:fillRect/>
          </a:stretch>
        </p:blipFill>
        <p:spPr>
          <a:xfrm>
            <a:off x="812069" y="461014"/>
            <a:ext cx="5046646" cy="5900674"/>
          </a:xfrm>
          <a:prstGeom prst="rect">
            <a:avLst/>
          </a:prstGeom>
          <a:ln>
            <a:solidFill>
              <a:schemeClr val="accent1">
                <a:shade val="50000"/>
              </a:schemeClr>
            </a:solidFill>
          </a:ln>
        </p:spPr>
      </p:pic>
      <p:grpSp>
        <p:nvGrpSpPr>
          <p:cNvPr id="7" name="Group 6">
            <a:extLst>
              <a:ext uri="{FF2B5EF4-FFF2-40B4-BE49-F238E27FC236}">
                <a16:creationId xmlns:a16="http://schemas.microsoft.com/office/drawing/2014/main" id="{C6E0B84F-7CE2-4C11-ADEC-BD3DE651580F}"/>
              </a:ext>
            </a:extLst>
          </p:cNvPr>
          <p:cNvGrpSpPr/>
          <p:nvPr/>
        </p:nvGrpSpPr>
        <p:grpSpPr>
          <a:xfrm>
            <a:off x="6400799" y="321149"/>
            <a:ext cx="5057155" cy="6445441"/>
            <a:chOff x="6400799" y="321149"/>
            <a:chExt cx="5057155" cy="6445441"/>
          </a:xfrm>
        </p:grpSpPr>
        <p:pic>
          <p:nvPicPr>
            <p:cNvPr id="5" name="Picture 4">
              <a:extLst>
                <a:ext uri="{FF2B5EF4-FFF2-40B4-BE49-F238E27FC236}">
                  <a16:creationId xmlns:a16="http://schemas.microsoft.com/office/drawing/2014/main" id="{5B92C042-2A23-4E7D-99D2-4A0A2ADDDE9D}"/>
                </a:ext>
              </a:extLst>
            </p:cNvPr>
            <p:cNvPicPr>
              <a:picLocks noChangeAspect="1"/>
            </p:cNvPicPr>
            <p:nvPr/>
          </p:nvPicPr>
          <p:blipFill>
            <a:blip r:embed="rId3"/>
            <a:stretch>
              <a:fillRect/>
            </a:stretch>
          </p:blipFill>
          <p:spPr>
            <a:xfrm>
              <a:off x="6400799" y="321149"/>
              <a:ext cx="4959875" cy="6445441"/>
            </a:xfrm>
            <a:prstGeom prst="rect">
              <a:avLst/>
            </a:prstGeom>
            <a:ln>
              <a:solidFill>
                <a:schemeClr val="accent1">
                  <a:shade val="50000"/>
                </a:schemeClr>
              </a:solidFill>
            </a:ln>
          </p:spPr>
        </p:pic>
        <p:sp>
          <p:nvSpPr>
            <p:cNvPr id="6" name="Thought Bubble: Cloud 5">
              <a:extLst>
                <a:ext uri="{FF2B5EF4-FFF2-40B4-BE49-F238E27FC236}">
                  <a16:creationId xmlns:a16="http://schemas.microsoft.com/office/drawing/2014/main" id="{B6DE279F-456A-4CFE-8584-05E61D54A43A}"/>
                </a:ext>
              </a:extLst>
            </p:cNvPr>
            <p:cNvSpPr/>
            <p:nvPr/>
          </p:nvSpPr>
          <p:spPr>
            <a:xfrm>
              <a:off x="9306236" y="2120481"/>
              <a:ext cx="2151718" cy="1570703"/>
            </a:xfrm>
            <a:prstGeom prst="cloudCallout">
              <a:avLst>
                <a:gd name="adj1" fmla="val -67648"/>
                <a:gd name="adj2" fmla="val 5968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BE" b="1" dirty="0">
                <a:solidFill>
                  <a:schemeClr val="tx1"/>
                </a:solidFill>
                <a:latin typeface="Angsana New" panose="02020603050405020304" pitchFamily="18" charset="-34"/>
                <a:cs typeface="Angsana New" panose="02020603050405020304" pitchFamily="18" charset="-34"/>
              </a:endParaRPr>
            </a:p>
          </p:txBody>
        </p:sp>
      </p:grpSp>
      <p:sp>
        <p:nvSpPr>
          <p:cNvPr id="4" name="ZoneTexte 3"/>
          <p:cNvSpPr txBox="1"/>
          <p:nvPr/>
        </p:nvSpPr>
        <p:spPr>
          <a:xfrm>
            <a:off x="9477735" y="2471474"/>
            <a:ext cx="1900080" cy="830997"/>
          </a:xfrm>
          <a:prstGeom prst="rect">
            <a:avLst/>
          </a:prstGeom>
          <a:noFill/>
        </p:spPr>
        <p:txBody>
          <a:bodyPr wrap="none" rtlCol="0">
            <a:spAutoFit/>
          </a:bodyPr>
          <a:lstStyle/>
          <a:p>
            <a:r>
              <a:rPr lang="fr-FR" sz="1600" b="1" dirty="0"/>
              <a:t>Plus on avance, plus</a:t>
            </a:r>
          </a:p>
          <a:p>
            <a:r>
              <a:rPr lang="fr-FR" sz="1600" b="1" dirty="0"/>
              <a:t>les services publics</a:t>
            </a:r>
          </a:p>
          <a:p>
            <a:r>
              <a:rPr lang="fr-FR" sz="1600" b="1" dirty="0"/>
              <a:t>reculent.</a:t>
            </a:r>
          </a:p>
        </p:txBody>
      </p:sp>
    </p:spTree>
    <p:extLst>
      <p:ext uri="{BB962C8B-B14F-4D97-AF65-F5344CB8AC3E}">
        <p14:creationId xmlns:p14="http://schemas.microsoft.com/office/powerpoint/2010/main" val="21537089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D2CD19-FE21-4D42-A5ED-0D4464FE9882}"/>
              </a:ext>
            </a:extLst>
          </p:cNvPr>
          <p:cNvSpPr>
            <a:spLocks noGrp="1"/>
          </p:cNvSpPr>
          <p:nvPr>
            <p:ph type="title"/>
          </p:nvPr>
        </p:nvSpPr>
        <p:spPr>
          <a:xfrm>
            <a:off x="227804" y="232128"/>
            <a:ext cx="6054270" cy="1228909"/>
          </a:xfrm>
          <a:solidFill>
            <a:srgbClr val="548235"/>
          </a:solidFill>
          <a:ln>
            <a:solidFill>
              <a:schemeClr val="accent1"/>
            </a:solidFill>
          </a:ln>
        </p:spPr>
        <p:txBody>
          <a:bodyPr>
            <a:noAutofit/>
          </a:bodyPr>
          <a:lstStyle/>
          <a:p>
            <a:r>
              <a:rPr lang="fr-BE" sz="4000" b="1" dirty="0">
                <a:solidFill>
                  <a:schemeClr val="bg1"/>
                </a:solidFill>
                <a:latin typeface="+mn-lt"/>
              </a:rPr>
              <a:t>X - BIENS IMMOBILIERS :</a:t>
            </a:r>
            <a:br>
              <a:rPr lang="fr-BE" sz="4000" b="1" dirty="0">
                <a:solidFill>
                  <a:schemeClr val="bg1"/>
                </a:solidFill>
                <a:latin typeface="+mn-lt"/>
              </a:rPr>
            </a:br>
            <a:r>
              <a:rPr lang="fr-BE" sz="4000" b="1" i="1" dirty="0">
                <a:solidFill>
                  <a:schemeClr val="bg1"/>
                </a:solidFill>
                <a:latin typeface="+mn-lt"/>
              </a:rPr>
              <a:t>Une  DÉCOTE de 20 à 100%</a:t>
            </a:r>
          </a:p>
        </p:txBody>
      </p:sp>
      <p:pic>
        <p:nvPicPr>
          <p:cNvPr id="10" name="Picture 9">
            <a:extLst>
              <a:ext uri="{FF2B5EF4-FFF2-40B4-BE49-F238E27FC236}">
                <a16:creationId xmlns:a16="http://schemas.microsoft.com/office/drawing/2014/main" id="{3770D5E1-AD92-4119-A0E0-6D6873EFDD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8402" y="1570274"/>
            <a:ext cx="3510933" cy="4960968"/>
          </a:xfrm>
          <a:prstGeom prst="rect">
            <a:avLst/>
          </a:prstGeom>
          <a:ln>
            <a:solidFill>
              <a:schemeClr val="accent1"/>
            </a:solidFill>
          </a:ln>
        </p:spPr>
      </p:pic>
      <p:pic>
        <p:nvPicPr>
          <p:cNvPr id="2" name="Picture 1">
            <a:extLst>
              <a:ext uri="{FF2B5EF4-FFF2-40B4-BE49-F238E27FC236}">
                <a16:creationId xmlns:a16="http://schemas.microsoft.com/office/drawing/2014/main" id="{1528F01E-7229-45FC-8469-F25485C23692}"/>
              </a:ext>
            </a:extLst>
          </p:cNvPr>
          <p:cNvPicPr>
            <a:picLocks noChangeAspect="1"/>
          </p:cNvPicPr>
          <p:nvPr/>
        </p:nvPicPr>
        <p:blipFill>
          <a:blip r:embed="rId4"/>
          <a:stretch>
            <a:fillRect/>
          </a:stretch>
        </p:blipFill>
        <p:spPr>
          <a:xfrm>
            <a:off x="6951250" y="152127"/>
            <a:ext cx="4508838" cy="6571119"/>
          </a:xfrm>
          <a:prstGeom prst="rect">
            <a:avLst/>
          </a:prstGeom>
          <a:ln>
            <a:solidFill>
              <a:schemeClr val="accent1"/>
            </a:solidFill>
          </a:ln>
        </p:spPr>
      </p:pic>
    </p:spTree>
    <p:extLst>
      <p:ext uri="{BB962C8B-B14F-4D97-AF65-F5344CB8AC3E}">
        <p14:creationId xmlns:p14="http://schemas.microsoft.com/office/powerpoint/2010/main" val="6588133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D672B3-8983-487A-9692-DED4188F48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4253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29290824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886" y="692835"/>
            <a:ext cx="10515600" cy="4575174"/>
          </a:xfrm>
          <a:ln w="28575" cmpd="sng">
            <a:solidFill>
              <a:srgbClr val="548235"/>
            </a:solidFill>
          </a:ln>
        </p:spPr>
        <p:txBody>
          <a:bodyPr>
            <a:normAutofit/>
          </a:bodyPr>
          <a:lstStyle/>
          <a:p>
            <a:pPr algn="ctr"/>
            <a:r>
              <a:rPr lang="en-GB" sz="4000" b="1" dirty="0">
                <a:latin typeface="Aharoni" panose="02010803020104030203" pitchFamily="2" charset="-79"/>
                <a:cs typeface="Aharoni" panose="02010803020104030203" pitchFamily="2" charset="-79"/>
              </a:rPr>
              <a:t>L’ impact </a:t>
            </a:r>
            <a:r>
              <a:rPr lang="en-GB" sz="4000" b="1" dirty="0" err="1">
                <a:latin typeface="Aharoni" panose="02010803020104030203" pitchFamily="2" charset="-79"/>
                <a:cs typeface="Aharoni" panose="02010803020104030203" pitchFamily="2" charset="-79"/>
              </a:rPr>
              <a:t>négatif</a:t>
            </a:r>
            <a:r>
              <a:rPr lang="en-GB" sz="4000" b="1" dirty="0">
                <a:latin typeface="Aharoni" panose="02010803020104030203" pitchFamily="2" charset="-79"/>
                <a:cs typeface="Aharoni" panose="02010803020104030203" pitchFamily="2" charset="-79"/>
              </a:rPr>
              <a:t> des </a:t>
            </a:r>
            <a:r>
              <a:rPr lang="en-GB" sz="4000" b="1" dirty="0" err="1">
                <a:latin typeface="Aharoni" panose="02010803020104030203" pitchFamily="2" charset="-79"/>
                <a:cs typeface="Aharoni" panose="02010803020104030203" pitchFamily="2" charset="-79"/>
              </a:rPr>
              <a:t>éoliennes</a:t>
            </a:r>
            <a:r>
              <a:rPr lang="en-GB" sz="4000" b="1" dirty="0">
                <a:latin typeface="Aharoni" panose="02010803020104030203" pitchFamily="2" charset="-79"/>
                <a:cs typeface="Aharoni" panose="02010803020104030203" pitchFamily="2" charset="-79"/>
              </a:rPr>
              <a:t> sur la </a:t>
            </a:r>
            <a:r>
              <a:rPr lang="en-GB" sz="4000" b="1" dirty="0" err="1">
                <a:latin typeface="Aharoni" panose="02010803020104030203" pitchFamily="2" charset="-79"/>
                <a:cs typeface="Aharoni" panose="02010803020104030203" pitchFamily="2" charset="-79"/>
              </a:rPr>
              <a:t>valeur</a:t>
            </a:r>
            <a:r>
              <a:rPr lang="en-GB" sz="4000" b="1" dirty="0">
                <a:latin typeface="Aharoni" panose="02010803020104030203" pitchFamily="2" charset="-79"/>
                <a:cs typeface="Aharoni" panose="02010803020104030203" pitchFamily="2" charset="-79"/>
              </a:rPr>
              <a:t> </a:t>
            </a:r>
            <a:r>
              <a:rPr lang="en-GB" sz="4000" b="1" dirty="0" err="1">
                <a:latin typeface="Aharoni" panose="02010803020104030203" pitchFamily="2" charset="-79"/>
                <a:cs typeface="Aharoni" panose="02010803020104030203" pitchFamily="2" charset="-79"/>
              </a:rPr>
              <a:t>immobilière</a:t>
            </a:r>
            <a:r>
              <a:rPr lang="en-GB" sz="4000" b="1" dirty="0">
                <a:latin typeface="Aharoni" panose="02010803020104030203" pitchFamily="2" charset="-79"/>
                <a:cs typeface="Aharoni" panose="02010803020104030203" pitchFamily="2" charset="-79"/>
              </a:rPr>
              <a:t>   </a:t>
            </a:r>
            <a:br>
              <a:rPr lang="en-GB" sz="4000" b="1" dirty="0">
                <a:latin typeface="Aharoni" panose="02010803020104030203" pitchFamily="2" charset="-79"/>
                <a:cs typeface="Aharoni" panose="02010803020104030203" pitchFamily="2" charset="-79"/>
              </a:rPr>
            </a:br>
            <a:br>
              <a:rPr lang="en-GB" sz="4000" b="1" dirty="0">
                <a:latin typeface="Aharoni" panose="02010803020104030203" pitchFamily="2" charset="-79"/>
                <a:cs typeface="Aharoni" panose="02010803020104030203" pitchFamily="2" charset="-79"/>
              </a:rPr>
            </a:br>
            <a:r>
              <a:rPr lang="en-GB" sz="4000" b="1" dirty="0" err="1">
                <a:latin typeface="Aharoni" panose="02010803020104030203" pitchFamily="2" charset="-79"/>
                <a:cs typeface="Aharoni" panose="02010803020104030203" pitchFamily="2" charset="-79"/>
              </a:rPr>
              <a:t>est</a:t>
            </a:r>
            <a:r>
              <a:rPr lang="en-GB" sz="4000" b="1" dirty="0">
                <a:latin typeface="Aharoni" panose="02010803020104030203" pitchFamily="2" charset="-79"/>
                <a:cs typeface="Aharoni" panose="02010803020104030203" pitchFamily="2" charset="-79"/>
              </a:rPr>
              <a:t> </a:t>
            </a:r>
            <a:r>
              <a:rPr lang="en-GB" sz="4000" b="1" dirty="0" err="1">
                <a:latin typeface="Aharoni" panose="02010803020104030203" pitchFamily="2" charset="-79"/>
                <a:cs typeface="Aharoni" panose="02010803020104030203" pitchFamily="2" charset="-79"/>
              </a:rPr>
              <a:t>acté</a:t>
            </a:r>
            <a:r>
              <a:rPr lang="en-GB" sz="4000" b="1" dirty="0">
                <a:latin typeface="Aharoni" panose="02010803020104030203" pitchFamily="2" charset="-79"/>
                <a:cs typeface="Aharoni" panose="02010803020104030203" pitchFamily="2" charset="-79"/>
              </a:rPr>
              <a:t> par un </a:t>
            </a:r>
            <a:r>
              <a:rPr lang="en-GB" sz="4000" b="1" dirty="0" err="1">
                <a:latin typeface="Aharoni" panose="02010803020104030203" pitchFamily="2" charset="-79"/>
                <a:cs typeface="Aharoni" panose="02010803020104030203" pitchFamily="2" charset="-79"/>
              </a:rPr>
              <a:t>jugement</a:t>
            </a:r>
            <a:r>
              <a:rPr lang="en-GB" sz="4000" b="1" dirty="0">
                <a:latin typeface="Aharoni" panose="02010803020104030203" pitchFamily="2" charset="-79"/>
                <a:cs typeface="Aharoni" panose="02010803020104030203" pitchFamily="2" charset="-79"/>
              </a:rPr>
              <a:t> en France </a:t>
            </a:r>
            <a:br>
              <a:rPr lang="en-GB" sz="4000" b="1" dirty="0">
                <a:latin typeface="Aharoni" panose="02010803020104030203" pitchFamily="2" charset="-79"/>
                <a:cs typeface="Aharoni" panose="02010803020104030203" pitchFamily="2" charset="-79"/>
              </a:rPr>
            </a:br>
            <a:br>
              <a:rPr lang="en-GB" sz="4000" b="1" dirty="0">
                <a:latin typeface="Aharoni" panose="02010803020104030203" pitchFamily="2" charset="-79"/>
                <a:cs typeface="Aharoni" panose="02010803020104030203" pitchFamily="2" charset="-79"/>
              </a:rPr>
            </a:br>
            <a:r>
              <a:rPr lang="en-GB" sz="4000" b="1" dirty="0">
                <a:solidFill>
                  <a:srgbClr val="D36113"/>
                </a:solidFill>
                <a:latin typeface="Aharoni" panose="02010803020104030203" pitchFamily="2" charset="-79"/>
                <a:cs typeface="Aharoni" panose="02010803020104030203" pitchFamily="2" charset="-79"/>
              </a:rPr>
              <a:t>TA de Nantes n° 180-3960 </a:t>
            </a:r>
            <a:br>
              <a:rPr lang="en-GB" sz="4000" b="1" dirty="0">
                <a:solidFill>
                  <a:srgbClr val="D36113"/>
                </a:solidFill>
                <a:latin typeface="Aharoni" panose="02010803020104030203" pitchFamily="2" charset="-79"/>
                <a:cs typeface="Aharoni" panose="02010803020104030203" pitchFamily="2" charset="-79"/>
              </a:rPr>
            </a:br>
            <a:r>
              <a:rPr lang="en-GB" sz="4800" b="1" dirty="0">
                <a:solidFill>
                  <a:srgbClr val="D36113"/>
                </a:solidFill>
                <a:latin typeface="Aharoni" panose="02010803020104030203" pitchFamily="2" charset="-79"/>
                <a:cs typeface="Aharoni" panose="02010803020104030203" pitchFamily="2" charset="-79"/>
              </a:rPr>
              <a:t>18</a:t>
            </a:r>
            <a:r>
              <a:rPr lang="en-GB" sz="4000" b="1" dirty="0">
                <a:solidFill>
                  <a:srgbClr val="D36113"/>
                </a:solidFill>
                <a:latin typeface="Aharoni" panose="02010803020104030203" pitchFamily="2" charset="-79"/>
                <a:cs typeface="Aharoni" panose="02010803020104030203" pitchFamily="2" charset="-79"/>
              </a:rPr>
              <a:t> </a:t>
            </a:r>
            <a:r>
              <a:rPr lang="en-GB" sz="4000" b="1" dirty="0" err="1">
                <a:solidFill>
                  <a:srgbClr val="D36113"/>
                </a:solidFill>
                <a:latin typeface="Aharoni" panose="02010803020104030203" pitchFamily="2" charset="-79"/>
                <a:cs typeface="Aharoni" panose="02010803020104030203" pitchFamily="2" charset="-79"/>
              </a:rPr>
              <a:t>décembre</a:t>
            </a:r>
            <a:r>
              <a:rPr lang="en-GB" sz="4000" b="1" dirty="0">
                <a:solidFill>
                  <a:srgbClr val="D36113"/>
                </a:solidFill>
                <a:latin typeface="Aharoni" panose="02010803020104030203" pitchFamily="2" charset="-79"/>
                <a:cs typeface="Aharoni" panose="02010803020104030203" pitchFamily="2" charset="-79"/>
              </a:rPr>
              <a:t> 2020</a:t>
            </a:r>
          </a:p>
        </p:txBody>
      </p:sp>
    </p:spTree>
    <p:extLst>
      <p:ext uri="{BB962C8B-B14F-4D97-AF65-F5344CB8AC3E}">
        <p14:creationId xmlns:p14="http://schemas.microsoft.com/office/powerpoint/2010/main" val="24933421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02DEAD-1A09-4A38-83C4-99E70FB43F6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197983" y="145859"/>
            <a:ext cx="5739265" cy="6490255"/>
          </a:xfrm>
          <a:prstGeom prst="rect">
            <a:avLst/>
          </a:prstGeom>
          <a:ln>
            <a:solidFill>
              <a:schemeClr val="accent1"/>
            </a:solidFill>
          </a:ln>
        </p:spPr>
      </p:pic>
      <p:sp>
        <p:nvSpPr>
          <p:cNvPr id="3" name="TextBox 2">
            <a:extLst>
              <a:ext uri="{FF2B5EF4-FFF2-40B4-BE49-F238E27FC236}">
                <a16:creationId xmlns:a16="http://schemas.microsoft.com/office/drawing/2014/main" id="{BB63E649-0A46-4C40-A7EE-131ABBA87226}"/>
              </a:ext>
            </a:extLst>
          </p:cNvPr>
          <p:cNvSpPr txBox="1"/>
          <p:nvPr/>
        </p:nvSpPr>
        <p:spPr>
          <a:xfrm>
            <a:off x="361243" y="237067"/>
            <a:ext cx="5620381" cy="1549142"/>
          </a:xfrm>
          <a:prstGeom prst="rect">
            <a:avLst/>
          </a:prstGeom>
          <a:solidFill>
            <a:srgbClr val="548235"/>
          </a:solidFill>
        </p:spPr>
        <p:txBody>
          <a:bodyPr wrap="square" rtlCol="0">
            <a:spAutoFit/>
          </a:bodyPr>
          <a:lstStyle/>
          <a:p>
            <a:pPr>
              <a:lnSpc>
                <a:spcPct val="120000"/>
              </a:lnSpc>
            </a:pPr>
            <a:r>
              <a:rPr lang="fr-BE" sz="4000" b="1" dirty="0">
                <a:solidFill>
                  <a:schemeClr val="bg1"/>
                </a:solidFill>
                <a:latin typeface="Aharoni" panose="02010803020104030203" pitchFamily="2" charset="-79"/>
                <a:cs typeface="Aharoni" panose="02010803020104030203" pitchFamily="2" charset="-79"/>
              </a:rPr>
              <a:t>XI - IMPACT SUR LE TOURISME</a:t>
            </a:r>
            <a:endParaRPr lang="fr-BE" sz="3600" b="1" dirty="0">
              <a:solidFill>
                <a:schemeClr val="bg1"/>
              </a:solidFill>
            </a:endParaRPr>
          </a:p>
        </p:txBody>
      </p:sp>
      <p:sp>
        <p:nvSpPr>
          <p:cNvPr id="4" name="ZoneTexte 3"/>
          <p:cNvSpPr txBox="1"/>
          <p:nvPr/>
        </p:nvSpPr>
        <p:spPr>
          <a:xfrm>
            <a:off x="423358" y="2280310"/>
            <a:ext cx="5503642" cy="3539430"/>
          </a:xfrm>
          <a:prstGeom prst="rect">
            <a:avLst/>
          </a:prstGeom>
          <a:noFill/>
        </p:spPr>
        <p:txBody>
          <a:bodyPr wrap="square" rtlCol="0">
            <a:spAutoFit/>
          </a:bodyPr>
          <a:lstStyle/>
          <a:p>
            <a:r>
              <a:rPr lang="fr-BE" sz="3200" b="1" dirty="0"/>
              <a:t>« à la ferme, à la campagne »…</a:t>
            </a:r>
          </a:p>
          <a:p>
            <a:endParaRPr lang="fr-BE" sz="3200" b="1" dirty="0"/>
          </a:p>
          <a:p>
            <a:r>
              <a:rPr lang="fr-BE" sz="3200" b="1" dirty="0"/>
              <a:t>Les gîtes touristiques sont les plus impactés, mais aussi les centres équestres: </a:t>
            </a:r>
            <a:r>
              <a:rPr lang="fr-BE" sz="3200" dirty="0"/>
              <a:t>les chevaux ont très peur des éoliennes en rotation.</a:t>
            </a:r>
          </a:p>
        </p:txBody>
      </p:sp>
    </p:spTree>
    <p:extLst>
      <p:ext uri="{BB962C8B-B14F-4D97-AF65-F5344CB8AC3E}">
        <p14:creationId xmlns:p14="http://schemas.microsoft.com/office/powerpoint/2010/main" val="2309837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3975E-9227-4E96-95B7-37A16077424F}"/>
              </a:ext>
            </a:extLst>
          </p:cNvPr>
          <p:cNvSpPr>
            <a:spLocks noGrp="1"/>
          </p:cNvSpPr>
          <p:nvPr>
            <p:ph type="title"/>
          </p:nvPr>
        </p:nvSpPr>
        <p:spPr>
          <a:xfrm>
            <a:off x="628658" y="299247"/>
            <a:ext cx="5431959" cy="1011935"/>
          </a:xfrm>
          <a:solidFill>
            <a:srgbClr val="548235"/>
          </a:solidFill>
          <a:ln>
            <a:solidFill>
              <a:schemeClr val="accent1"/>
            </a:solidFill>
          </a:ln>
        </p:spPr>
        <p:txBody>
          <a:bodyPr>
            <a:noAutofit/>
          </a:bodyPr>
          <a:lstStyle/>
          <a:p>
            <a:pPr algn="ctr"/>
            <a:br>
              <a:rPr lang="fr-BE" sz="3600" b="1" dirty="0">
                <a:solidFill>
                  <a:srgbClr val="0070C0"/>
                </a:solidFill>
                <a:latin typeface="+mn-lt"/>
              </a:rPr>
            </a:br>
            <a:br>
              <a:rPr lang="fr-BE" sz="3600" b="1" dirty="0">
                <a:solidFill>
                  <a:srgbClr val="0070C0"/>
                </a:solidFill>
                <a:latin typeface="+mn-lt"/>
              </a:rPr>
            </a:br>
            <a:br>
              <a:rPr lang="fr-BE" sz="3600" b="1" dirty="0">
                <a:solidFill>
                  <a:srgbClr val="0070C0"/>
                </a:solidFill>
                <a:latin typeface="+mn-lt"/>
              </a:rPr>
            </a:br>
            <a:br>
              <a:rPr lang="fr-BE" sz="3600" b="1" dirty="0">
                <a:solidFill>
                  <a:srgbClr val="0070C0"/>
                </a:solidFill>
                <a:latin typeface="+mn-lt"/>
              </a:rPr>
            </a:br>
            <a:br>
              <a:rPr lang="fr-BE" sz="3600" b="1" dirty="0">
                <a:solidFill>
                  <a:srgbClr val="0070C0"/>
                </a:solidFill>
                <a:latin typeface="+mn-lt"/>
              </a:rPr>
            </a:br>
            <a:br>
              <a:rPr lang="fr-BE" sz="3600" b="1" dirty="0">
                <a:solidFill>
                  <a:srgbClr val="0070C0"/>
                </a:solidFill>
                <a:latin typeface="+mn-lt"/>
              </a:rPr>
            </a:br>
            <a:br>
              <a:rPr lang="fr-BE" sz="3600" b="1" dirty="0">
                <a:solidFill>
                  <a:srgbClr val="0070C0"/>
                </a:solidFill>
                <a:latin typeface="+mn-lt"/>
              </a:rPr>
            </a:br>
            <a:br>
              <a:rPr lang="fr-BE" sz="3600" b="1" dirty="0">
                <a:solidFill>
                  <a:srgbClr val="0070C0"/>
                </a:solidFill>
                <a:latin typeface="+mn-lt"/>
              </a:rPr>
            </a:br>
            <a:r>
              <a:rPr lang="fr-BE" sz="3600" b="1" dirty="0">
                <a:solidFill>
                  <a:srgbClr val="FFFFFF"/>
                </a:solidFill>
                <a:latin typeface="+mn-lt"/>
              </a:rPr>
              <a:t>XII - EOLIEN, SOURCE </a:t>
            </a:r>
            <a:br>
              <a:rPr lang="fr-BE" sz="3600" b="1" dirty="0">
                <a:solidFill>
                  <a:srgbClr val="FFFFFF"/>
                </a:solidFill>
                <a:latin typeface="+mn-lt"/>
              </a:rPr>
            </a:br>
            <a:r>
              <a:rPr lang="fr-BE" sz="3600" b="1" dirty="0">
                <a:solidFill>
                  <a:srgbClr val="FFFFFF"/>
                </a:solidFill>
                <a:latin typeface="+mn-lt"/>
              </a:rPr>
              <a:t>D’EMPLOI LOCAL ?</a:t>
            </a:r>
          </a:p>
        </p:txBody>
      </p:sp>
      <p:sp>
        <p:nvSpPr>
          <p:cNvPr id="4" name="Text Placeholder 3">
            <a:extLst>
              <a:ext uri="{FF2B5EF4-FFF2-40B4-BE49-F238E27FC236}">
                <a16:creationId xmlns:a16="http://schemas.microsoft.com/office/drawing/2014/main" id="{DB41DD61-5DE8-47CC-9FEE-5C21D6D7DC44}"/>
              </a:ext>
            </a:extLst>
          </p:cNvPr>
          <p:cNvSpPr>
            <a:spLocks noGrp="1"/>
          </p:cNvSpPr>
          <p:nvPr>
            <p:ph type="body" sz="half" idx="2"/>
          </p:nvPr>
        </p:nvSpPr>
        <p:spPr>
          <a:xfrm>
            <a:off x="2454788" y="1637627"/>
            <a:ext cx="7914706" cy="4921126"/>
          </a:xfrm>
          <a:ln w="28575" cmpd="sng">
            <a:solidFill>
              <a:srgbClr val="548235"/>
            </a:solidFill>
          </a:ln>
        </p:spPr>
        <p:txBody>
          <a:bodyPr>
            <a:normAutofit/>
          </a:bodyPr>
          <a:lstStyle/>
          <a:p>
            <a:pPr marL="285750" indent="-285750">
              <a:buFont typeface="Arial" panose="020B0604020202020204" pitchFamily="34" charset="0"/>
              <a:buChar char="•"/>
            </a:pPr>
            <a:r>
              <a:rPr lang="fr-BE" sz="2800" b="1" dirty="0"/>
              <a:t>Les éoliennes se commandent à distance…</a:t>
            </a:r>
          </a:p>
          <a:p>
            <a:pPr algn="ctr"/>
            <a:endParaRPr lang="fr-BE" sz="2400" i="1" dirty="0">
              <a:solidFill>
                <a:srgbClr val="002060"/>
              </a:solidFill>
            </a:endParaRPr>
          </a:p>
          <a:p>
            <a:pPr marL="342900" indent="-342900">
              <a:buFont typeface="Arial" panose="020B0604020202020204" pitchFamily="34" charset="0"/>
              <a:buChar char="•"/>
            </a:pPr>
            <a:r>
              <a:rPr lang="fr-FR" sz="2400" b="1" dirty="0">
                <a:solidFill>
                  <a:schemeClr val="accent2">
                    <a:lumMod val="75000"/>
                  </a:schemeClr>
                </a:solidFill>
              </a:rPr>
              <a:t>Chaque emploi « éolien » détruit 4,7 emplois de </a:t>
            </a:r>
            <a:r>
              <a:rPr lang="fr-FR" sz="2400" b="1" u="sng" dirty="0">
                <a:solidFill>
                  <a:schemeClr val="accent2">
                    <a:lumMod val="75000"/>
                  </a:schemeClr>
                </a:solidFill>
              </a:rPr>
              <a:t>l’économie locale</a:t>
            </a:r>
          </a:p>
          <a:p>
            <a:pPr marL="342900" indent="-342900">
              <a:buFont typeface="Arial" panose="020B0604020202020204" pitchFamily="34" charset="0"/>
              <a:buChar char="•"/>
            </a:pPr>
            <a:endParaRPr lang="fr-FR" sz="2400" b="1" u="sng" dirty="0">
              <a:solidFill>
                <a:schemeClr val="accent2">
                  <a:lumMod val="75000"/>
                </a:schemeClr>
              </a:solidFill>
            </a:endParaRPr>
          </a:p>
          <a:p>
            <a:pPr marL="342900" indent="-342900">
              <a:buFont typeface="Arial" panose="020B0604020202020204" pitchFamily="34" charset="0"/>
              <a:buChar char="•"/>
            </a:pPr>
            <a:r>
              <a:rPr lang="fr-FR" sz="2400" b="1" dirty="0"/>
              <a:t>L’importation des machines induit des pertes d’emplois en France. </a:t>
            </a:r>
          </a:p>
          <a:p>
            <a:pPr marL="342900" indent="-342900">
              <a:buFont typeface="Arial" panose="020B0604020202020204" pitchFamily="34" charset="0"/>
              <a:buChar char="•"/>
            </a:pPr>
            <a:endParaRPr lang="fr-FR" sz="2400" b="1" dirty="0"/>
          </a:p>
          <a:p>
            <a:pPr algn="ctr"/>
            <a:r>
              <a:rPr lang="fr-FR" sz="3200" b="1" dirty="0"/>
              <a:t>50 000€ d’importations supplémentaires = 1 emploi perdu </a:t>
            </a:r>
          </a:p>
        </p:txBody>
      </p:sp>
      <p:sp>
        <p:nvSpPr>
          <p:cNvPr id="7" name="ZoneTexte 6">
            <a:extLst>
              <a:ext uri="{FF2B5EF4-FFF2-40B4-BE49-F238E27FC236}">
                <a16:creationId xmlns:a16="http://schemas.microsoft.com/office/drawing/2014/main" id="{FD936A6F-91A8-F74F-B3DA-1087634226BA}"/>
              </a:ext>
            </a:extLst>
          </p:cNvPr>
          <p:cNvSpPr txBox="1"/>
          <p:nvPr/>
        </p:nvSpPr>
        <p:spPr>
          <a:xfrm>
            <a:off x="5467739" y="783771"/>
            <a:ext cx="184731"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2547222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300067B-0638-804A-A431-FBD5A985ADF9}"/>
              </a:ext>
            </a:extLst>
          </p:cNvPr>
          <p:cNvSpPr>
            <a:spLocks noGrp="1"/>
          </p:cNvSpPr>
          <p:nvPr>
            <p:ph type="body" sz="half" idx="2"/>
          </p:nvPr>
        </p:nvSpPr>
        <p:spPr>
          <a:xfrm>
            <a:off x="839788" y="1084438"/>
            <a:ext cx="10174576" cy="5441053"/>
          </a:xfrm>
          <a:ln w="28575" cmpd="sng">
            <a:solidFill>
              <a:srgbClr val="D36113"/>
            </a:solidFill>
          </a:ln>
        </p:spPr>
        <p:txBody>
          <a:bodyPr>
            <a:noAutofit/>
          </a:bodyPr>
          <a:lstStyle/>
          <a:p>
            <a:endParaRPr lang="fr-FR" sz="2300" dirty="0"/>
          </a:p>
          <a:p>
            <a:endParaRPr lang="fr-FR" sz="2300" dirty="0"/>
          </a:p>
          <a:p>
            <a:r>
              <a:rPr lang="fr-FR" sz="3200" dirty="0"/>
              <a:t>1 - Les exploitants choisissent eux-mêmes les implantations au coup par coup, par séries de 6 pour bénéficier du tarif de rachat garanti et échapper à l’appel d’offre.</a:t>
            </a:r>
          </a:p>
          <a:p>
            <a:pPr algn="ctr"/>
            <a:r>
              <a:rPr lang="fr-FR" sz="2300" b="1" dirty="0">
                <a:solidFill>
                  <a:srgbClr val="5F943D"/>
                </a:solidFill>
              </a:rPr>
              <a:t>DES IMPLANTATIONS SANS  AUCUNE PLANIFICATION </a:t>
            </a:r>
          </a:p>
          <a:p>
            <a:pPr algn="ctr"/>
            <a:endParaRPr lang="fr-FR" sz="2300" b="1" dirty="0">
              <a:solidFill>
                <a:srgbClr val="5F943D"/>
              </a:solidFill>
            </a:endParaRPr>
          </a:p>
          <a:p>
            <a:pPr algn="ctr"/>
            <a:r>
              <a:rPr lang="fr-FR" sz="3200" dirty="0"/>
              <a:t>2 - Ils font du chantage auprès des  propriétaires et des maires, s’ils ne se laissent pas séduire :</a:t>
            </a:r>
          </a:p>
          <a:p>
            <a:pPr algn="ctr"/>
            <a:r>
              <a:rPr lang="fr-FR" sz="2300" dirty="0"/>
              <a:t> </a:t>
            </a:r>
            <a:r>
              <a:rPr lang="fr-FR" sz="2300" b="1" dirty="0">
                <a:solidFill>
                  <a:srgbClr val="5F943D"/>
                </a:solidFill>
              </a:rPr>
              <a:t>SI VOUS N’ACCEPTEZ PAS NOS EOLIENNES , ON LES METTRA  CHEZ VOS VOISINS!</a:t>
            </a:r>
          </a:p>
        </p:txBody>
      </p:sp>
      <p:sp>
        <p:nvSpPr>
          <p:cNvPr id="5" name="Title 1">
            <a:extLst>
              <a:ext uri="{FF2B5EF4-FFF2-40B4-BE49-F238E27FC236}">
                <a16:creationId xmlns:a16="http://schemas.microsoft.com/office/drawing/2014/main" id="{4F09C75F-2495-264C-A83E-C880B226D052}"/>
              </a:ext>
            </a:extLst>
          </p:cNvPr>
          <p:cNvSpPr>
            <a:spLocks noGrp="1"/>
          </p:cNvSpPr>
          <p:nvPr>
            <p:ph type="title"/>
          </p:nvPr>
        </p:nvSpPr>
        <p:spPr>
          <a:xfrm>
            <a:off x="839788" y="457200"/>
            <a:ext cx="9905583" cy="627238"/>
          </a:xfrm>
          <a:solidFill>
            <a:srgbClr val="548235"/>
          </a:solidFill>
          <a:ln>
            <a:solidFill>
              <a:schemeClr val="accent1"/>
            </a:solidFill>
          </a:ln>
        </p:spPr>
        <p:txBody>
          <a:bodyPr>
            <a:noAutofit/>
          </a:bodyPr>
          <a:lstStyle/>
          <a:p>
            <a:pPr algn="ctr"/>
            <a:br>
              <a:rPr lang="fr-BE" sz="3600" b="1" dirty="0">
                <a:solidFill>
                  <a:srgbClr val="0070C0"/>
                </a:solidFill>
                <a:latin typeface="+mn-lt"/>
              </a:rPr>
            </a:br>
            <a:br>
              <a:rPr lang="fr-BE" sz="3600" b="1" dirty="0">
                <a:solidFill>
                  <a:srgbClr val="0070C0"/>
                </a:solidFill>
                <a:latin typeface="+mn-lt"/>
              </a:rPr>
            </a:br>
            <a:br>
              <a:rPr lang="fr-BE" sz="3600" b="1" dirty="0">
                <a:solidFill>
                  <a:srgbClr val="0070C0"/>
                </a:solidFill>
                <a:latin typeface="+mn-lt"/>
              </a:rPr>
            </a:br>
            <a:br>
              <a:rPr lang="fr-BE" sz="3600" b="1" dirty="0">
                <a:solidFill>
                  <a:srgbClr val="0070C0"/>
                </a:solidFill>
                <a:latin typeface="+mn-lt"/>
              </a:rPr>
            </a:br>
            <a:br>
              <a:rPr lang="fr-BE" sz="3600" b="1" dirty="0">
                <a:solidFill>
                  <a:srgbClr val="0070C0"/>
                </a:solidFill>
                <a:latin typeface="+mn-lt"/>
              </a:rPr>
            </a:br>
            <a:br>
              <a:rPr lang="fr-BE" sz="3600" b="1" dirty="0">
                <a:solidFill>
                  <a:srgbClr val="0070C0"/>
                </a:solidFill>
                <a:latin typeface="+mn-lt"/>
              </a:rPr>
            </a:br>
            <a:br>
              <a:rPr lang="fr-BE" sz="3600" b="1" dirty="0">
                <a:solidFill>
                  <a:srgbClr val="0070C0"/>
                </a:solidFill>
                <a:latin typeface="+mn-lt"/>
              </a:rPr>
            </a:br>
            <a:br>
              <a:rPr lang="fr-BE" sz="3600" b="1" dirty="0">
                <a:solidFill>
                  <a:srgbClr val="0070C0"/>
                </a:solidFill>
                <a:latin typeface="+mn-lt"/>
              </a:rPr>
            </a:br>
            <a:r>
              <a:rPr lang="fr-BE" sz="3600" b="1" dirty="0">
                <a:solidFill>
                  <a:srgbClr val="FFFFFF"/>
                </a:solidFill>
                <a:latin typeface="+mn-lt"/>
              </a:rPr>
              <a:t>XIII – PRATIQUES DOUTEUSES</a:t>
            </a:r>
          </a:p>
        </p:txBody>
      </p:sp>
    </p:spTree>
    <p:extLst>
      <p:ext uri="{BB962C8B-B14F-4D97-AF65-F5344CB8AC3E}">
        <p14:creationId xmlns:p14="http://schemas.microsoft.com/office/powerpoint/2010/main" val="10857368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B42384B-16F8-CC46-B681-91F60E250B59}"/>
              </a:ext>
            </a:extLst>
          </p:cNvPr>
          <p:cNvSpPr>
            <a:spLocks noGrp="1"/>
          </p:cNvSpPr>
          <p:nvPr>
            <p:ph idx="1"/>
          </p:nvPr>
        </p:nvSpPr>
        <p:spPr>
          <a:xfrm>
            <a:off x="1151467" y="987425"/>
            <a:ext cx="10203921" cy="4873625"/>
          </a:xfrm>
        </p:spPr>
        <p:txBody>
          <a:bodyPr>
            <a:normAutofit fontScale="92500"/>
          </a:bodyPr>
          <a:lstStyle/>
          <a:p>
            <a:pPr algn="ctr"/>
            <a:r>
              <a:rPr lang="fr-FR" dirty="0"/>
              <a:t>3- Ils créent des sociétés - écrans pour chaque projet, ainsi ils se déresponsabilisent  en cas de  plaintes, de condamnations et pour le démantèlement des machines en fin de vie.</a:t>
            </a:r>
          </a:p>
          <a:p>
            <a:pPr algn="ctr"/>
            <a:endParaRPr lang="fr-FR" dirty="0"/>
          </a:p>
          <a:p>
            <a:pPr algn="ctr"/>
            <a:r>
              <a:rPr lang="fr-FR" dirty="0"/>
              <a:t>4- Ils jouent sur la crédulité des gens pour se donner une bonne image dans les médias : </a:t>
            </a:r>
          </a:p>
          <a:p>
            <a:endParaRPr lang="fr-FR" dirty="0"/>
          </a:p>
          <a:p>
            <a:pPr marL="0" indent="0" algn="ctr">
              <a:buNone/>
            </a:pPr>
            <a:r>
              <a:rPr lang="fr-FR" b="1" dirty="0">
                <a:solidFill>
                  <a:srgbClr val="5F943D"/>
                </a:solidFill>
              </a:rPr>
              <a:t>LES EOLIENNES SERAIENT ECOLOGIQUES, PAS BRUYANTES  ET POURRAIENT REMPLACER  DES CENTRALES NUCLÉAIRES OU FOSSILES!!  </a:t>
            </a:r>
          </a:p>
          <a:p>
            <a:endParaRPr lang="fr-FR" dirty="0"/>
          </a:p>
        </p:txBody>
      </p:sp>
    </p:spTree>
    <p:extLst>
      <p:ext uri="{BB962C8B-B14F-4D97-AF65-F5344CB8AC3E}">
        <p14:creationId xmlns:p14="http://schemas.microsoft.com/office/powerpoint/2010/main" val="1910598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8951D5-1CE2-3546-9C7E-575B96F27351}"/>
              </a:ext>
            </a:extLst>
          </p:cNvPr>
          <p:cNvSpPr>
            <a:spLocks noGrp="1"/>
          </p:cNvSpPr>
          <p:nvPr>
            <p:ph type="title"/>
          </p:nvPr>
        </p:nvSpPr>
        <p:spPr>
          <a:xfrm>
            <a:off x="838200" y="365126"/>
            <a:ext cx="4168656" cy="978084"/>
          </a:xfrm>
          <a:solidFill>
            <a:srgbClr val="548235"/>
          </a:solidFill>
        </p:spPr>
        <p:txBody>
          <a:bodyPr/>
          <a:lstStyle/>
          <a:p>
            <a:r>
              <a:rPr lang="fr-FR" b="1" dirty="0">
                <a:solidFill>
                  <a:schemeClr val="bg1"/>
                </a:solidFill>
              </a:rPr>
              <a:t>Et encore…….</a:t>
            </a:r>
          </a:p>
        </p:txBody>
      </p:sp>
      <p:sp>
        <p:nvSpPr>
          <p:cNvPr id="3" name="Espace réservé du contenu 2">
            <a:extLst>
              <a:ext uri="{FF2B5EF4-FFF2-40B4-BE49-F238E27FC236}">
                <a16:creationId xmlns:a16="http://schemas.microsoft.com/office/drawing/2014/main" id="{37781DF2-D6BA-DA48-BF7F-105E098E7628}"/>
              </a:ext>
            </a:extLst>
          </p:cNvPr>
          <p:cNvSpPr>
            <a:spLocks noGrp="1"/>
          </p:cNvSpPr>
          <p:nvPr>
            <p:ph sz="half" idx="1"/>
          </p:nvPr>
        </p:nvSpPr>
        <p:spPr>
          <a:xfrm>
            <a:off x="390779" y="2375120"/>
            <a:ext cx="5555750" cy="3156461"/>
          </a:xfrm>
          <a:ln w="28575" cmpd="sng">
            <a:solidFill>
              <a:schemeClr val="accent6">
                <a:lumMod val="50000"/>
              </a:schemeClr>
            </a:solidFill>
          </a:ln>
        </p:spPr>
        <p:txBody>
          <a:bodyPr>
            <a:normAutofit fontScale="92500"/>
          </a:bodyPr>
          <a:lstStyle/>
          <a:p>
            <a:pPr>
              <a:lnSpc>
                <a:spcPct val="110000"/>
              </a:lnSpc>
            </a:pPr>
            <a:r>
              <a:rPr lang="fr-FR" sz="3200" b="1" dirty="0"/>
              <a:t>L’Académie des Sciences</a:t>
            </a:r>
          </a:p>
          <a:p>
            <a:pPr marL="0" indent="0">
              <a:lnSpc>
                <a:spcPct val="110000"/>
              </a:lnSpc>
              <a:buNone/>
            </a:pPr>
            <a:r>
              <a:rPr lang="fr-FR" sz="3200" dirty="0"/>
              <a:t> </a:t>
            </a:r>
            <a:r>
              <a:rPr lang="fr-FR" sz="3900" dirty="0"/>
              <a:t>« Non seulement </a:t>
            </a:r>
            <a:r>
              <a:rPr lang="fr-FR" sz="3900" b="1" i="1" dirty="0">
                <a:solidFill>
                  <a:srgbClr val="D36113"/>
                </a:solidFill>
              </a:rPr>
              <a:t>elles ne traitent pas le problème du dérèglement climatique, mais elles l’aggravent. »</a:t>
            </a:r>
          </a:p>
        </p:txBody>
      </p:sp>
      <p:sp>
        <p:nvSpPr>
          <p:cNvPr id="4" name="Espace réservé du contenu 3">
            <a:extLst>
              <a:ext uri="{FF2B5EF4-FFF2-40B4-BE49-F238E27FC236}">
                <a16:creationId xmlns:a16="http://schemas.microsoft.com/office/drawing/2014/main" id="{EF4BBD74-E1D1-484F-ADBD-D1E82F1EA51E}"/>
              </a:ext>
            </a:extLst>
          </p:cNvPr>
          <p:cNvSpPr>
            <a:spLocks noGrp="1"/>
          </p:cNvSpPr>
          <p:nvPr>
            <p:ph sz="half" idx="2"/>
          </p:nvPr>
        </p:nvSpPr>
        <p:spPr>
          <a:xfrm>
            <a:off x="6208834" y="885379"/>
            <a:ext cx="5685501" cy="5279894"/>
          </a:xfrm>
          <a:ln w="28575" cmpd="sng">
            <a:solidFill>
              <a:srgbClr val="385723"/>
            </a:solidFill>
          </a:ln>
        </p:spPr>
        <p:txBody>
          <a:bodyPr>
            <a:normAutofit fontScale="92500"/>
          </a:bodyPr>
          <a:lstStyle/>
          <a:p>
            <a:pPr>
              <a:lnSpc>
                <a:spcPct val="120000"/>
              </a:lnSpc>
            </a:pPr>
            <a:r>
              <a:rPr lang="fr-FR" sz="3200" dirty="0"/>
              <a:t> </a:t>
            </a:r>
            <a:r>
              <a:rPr lang="fr-FR" sz="3200" b="1" dirty="0"/>
              <a:t>L’Académie de Médecine</a:t>
            </a:r>
          </a:p>
          <a:p>
            <a:pPr marL="0" indent="0" algn="ctr">
              <a:lnSpc>
                <a:spcPct val="120000"/>
              </a:lnSpc>
              <a:buNone/>
            </a:pPr>
            <a:r>
              <a:rPr lang="fr-FR" sz="3200" dirty="0"/>
              <a:t>Des précautions quant à la </a:t>
            </a:r>
            <a:r>
              <a:rPr lang="fr-FR" sz="3200" b="1" i="1" u="sng" dirty="0"/>
              <a:t>distance minimum à respecter </a:t>
            </a:r>
            <a:r>
              <a:rPr lang="fr-FR" sz="3200" dirty="0"/>
              <a:t>pour préserver la santé des habitants.  </a:t>
            </a:r>
          </a:p>
          <a:p>
            <a:pPr marL="0" indent="0" algn="ctr">
              <a:lnSpc>
                <a:spcPct val="120000"/>
              </a:lnSpc>
              <a:buNone/>
            </a:pPr>
            <a:r>
              <a:rPr lang="fr-FR" sz="3200" dirty="0"/>
              <a:t> </a:t>
            </a:r>
            <a:r>
              <a:rPr lang="fr-FR" sz="3500" dirty="0"/>
              <a:t>Un communiqué en mai 2017 sous le titre : </a:t>
            </a:r>
            <a:r>
              <a:rPr lang="fr-FR" sz="3500" b="1" dirty="0">
                <a:solidFill>
                  <a:srgbClr val="D36113"/>
                </a:solidFill>
              </a:rPr>
              <a:t>«</a:t>
            </a:r>
            <a:r>
              <a:rPr lang="fr-FR" sz="3500" b="1" i="1" dirty="0">
                <a:solidFill>
                  <a:srgbClr val="D36113"/>
                </a:solidFill>
              </a:rPr>
              <a:t>Nuisances sanitaires des éoliennes terrestres ». </a:t>
            </a:r>
            <a:endParaRPr lang="fr-FR" sz="3500" b="1" dirty="0">
              <a:solidFill>
                <a:srgbClr val="D36113"/>
              </a:solidFill>
            </a:endParaRPr>
          </a:p>
          <a:p>
            <a:endParaRPr lang="fr-FR" dirty="0"/>
          </a:p>
        </p:txBody>
      </p:sp>
    </p:spTree>
    <p:extLst>
      <p:ext uri="{BB962C8B-B14F-4D97-AF65-F5344CB8AC3E}">
        <p14:creationId xmlns:p14="http://schemas.microsoft.com/office/powerpoint/2010/main" val="5680563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8701" y="300399"/>
            <a:ext cx="10691939" cy="1323439"/>
          </a:xfrm>
          <a:prstGeom prst="rect">
            <a:avLst/>
          </a:prstGeom>
          <a:solidFill>
            <a:srgbClr val="548235"/>
          </a:solidFill>
        </p:spPr>
        <p:txBody>
          <a:bodyPr wrap="square" rtlCol="0">
            <a:spAutoFit/>
          </a:bodyPr>
          <a:lstStyle/>
          <a:p>
            <a:pPr algn="ctr"/>
            <a:r>
              <a:rPr lang="fr-FR" sz="4000" dirty="0">
                <a:solidFill>
                  <a:srgbClr val="FFFFFF"/>
                </a:solidFill>
              </a:rPr>
              <a:t>Que proposons-nous à la place de cette</a:t>
            </a:r>
          </a:p>
          <a:p>
            <a:pPr algn="ctr"/>
            <a:r>
              <a:rPr lang="fr-FR" sz="4000" dirty="0">
                <a:solidFill>
                  <a:srgbClr val="FFFFFF"/>
                </a:solidFill>
              </a:rPr>
              <a:t>nouvelle folie de notre siècle ?</a:t>
            </a:r>
          </a:p>
        </p:txBody>
      </p:sp>
      <p:sp>
        <p:nvSpPr>
          <p:cNvPr id="7" name="Title 1"/>
          <p:cNvSpPr>
            <a:spLocks noGrp="1"/>
          </p:cNvSpPr>
          <p:nvPr>
            <p:ph type="title"/>
          </p:nvPr>
        </p:nvSpPr>
        <p:spPr>
          <a:xfrm>
            <a:off x="742603" y="1839686"/>
            <a:ext cx="10701693" cy="4277554"/>
          </a:xfrm>
        </p:spPr>
        <p:txBody>
          <a:bodyPr>
            <a:normAutofit fontScale="90000"/>
          </a:bodyPr>
          <a:lstStyle/>
          <a:p>
            <a:r>
              <a:rPr lang="en-GB" sz="4000" b="1" dirty="0">
                <a:latin typeface="Aharoni" panose="02010803020104030203" pitchFamily="2" charset="-79"/>
                <a:cs typeface="Aharoni" panose="02010803020104030203" pitchFamily="2" charset="-79"/>
              </a:rPr>
              <a:t> </a:t>
            </a:r>
            <a:br>
              <a:rPr lang="en-GB" sz="4000" b="1" dirty="0">
                <a:latin typeface="Aharoni" panose="02010803020104030203" pitchFamily="2" charset="-79"/>
                <a:cs typeface="Aharoni" panose="02010803020104030203" pitchFamily="2" charset="-79"/>
              </a:rPr>
            </a:br>
            <a:r>
              <a:rPr lang="en-GB" sz="4000" b="1" dirty="0">
                <a:latin typeface="Aharoni" panose="02010803020104030203" pitchFamily="2" charset="-79"/>
                <a:cs typeface="Aharoni" panose="02010803020104030203" pitchFamily="2" charset="-79"/>
              </a:rPr>
              <a:t>D’ABORD, </a:t>
            </a:r>
            <a:r>
              <a:rPr lang="en-GB" sz="4000" b="1" dirty="0">
                <a:solidFill>
                  <a:srgbClr val="D36113"/>
                </a:solidFill>
                <a:latin typeface="Aharoni" panose="02010803020104030203" pitchFamily="2" charset="-79"/>
                <a:cs typeface="Aharoni" panose="02010803020104030203" pitchFamily="2" charset="-79"/>
              </a:rPr>
              <a:t>DES ÉCONOMIES D’ÉNERGIE </a:t>
            </a:r>
            <a:br>
              <a:rPr lang="en-GB" sz="4000" b="1" dirty="0">
                <a:solidFill>
                  <a:srgbClr val="D36113"/>
                </a:solidFill>
                <a:latin typeface="+mn-lt"/>
                <a:cs typeface="Aharoni" panose="02010803020104030203" pitchFamily="2" charset="-79"/>
              </a:rPr>
            </a:br>
            <a:r>
              <a:rPr lang="en-GB" sz="4000" dirty="0">
                <a:latin typeface="+mn-lt"/>
                <a:cs typeface="Aharoni" panose="02010803020104030203" pitchFamily="2" charset="-79"/>
              </a:rPr>
              <a:t> Un </a:t>
            </a:r>
            <a:r>
              <a:rPr lang="en-GB" sz="4000" dirty="0" err="1">
                <a:latin typeface="+mn-lt"/>
                <a:cs typeface="Aharoni" panose="02010803020104030203" pitchFamily="2" charset="-79"/>
              </a:rPr>
              <a:t>très</a:t>
            </a:r>
            <a:r>
              <a:rPr lang="en-GB" sz="4000" dirty="0">
                <a:latin typeface="+mn-lt"/>
                <a:cs typeface="Aharoni" panose="02010803020104030203" pitchFamily="2" charset="-79"/>
              </a:rPr>
              <a:t> bon </a:t>
            </a:r>
            <a:r>
              <a:rPr lang="en-GB" sz="4000" dirty="0" err="1">
                <a:latin typeface="+mn-lt"/>
                <a:cs typeface="Aharoni" panose="02010803020104030203" pitchFamily="2" charset="-79"/>
              </a:rPr>
              <a:t>exemple</a:t>
            </a:r>
            <a:r>
              <a:rPr lang="en-GB" sz="4000" dirty="0">
                <a:latin typeface="+mn-lt"/>
                <a:cs typeface="Aharoni" panose="02010803020104030203" pitchFamily="2" charset="-79"/>
              </a:rPr>
              <a:t>:  </a:t>
            </a:r>
            <a:r>
              <a:rPr lang="en-GB" sz="4000" dirty="0" err="1">
                <a:latin typeface="+mn-lt"/>
                <a:cs typeface="Aharoni" panose="02010803020104030203" pitchFamily="2" charset="-79"/>
              </a:rPr>
              <a:t>l’isolation</a:t>
            </a:r>
            <a:r>
              <a:rPr lang="en-GB" sz="4000" dirty="0">
                <a:latin typeface="+mn-lt"/>
                <a:cs typeface="Aharoni" panose="02010803020104030203" pitchFamily="2" charset="-79"/>
              </a:rPr>
              <a:t> des </a:t>
            </a:r>
            <a:r>
              <a:rPr lang="en-GB" sz="4000" dirty="0" err="1">
                <a:latin typeface="+mn-lt"/>
                <a:cs typeface="Aharoni" panose="02010803020104030203" pitchFamily="2" charset="-79"/>
              </a:rPr>
              <a:t>bâtiments</a:t>
            </a:r>
            <a:r>
              <a:rPr lang="en-GB" sz="4000" dirty="0">
                <a:latin typeface="+mn-lt"/>
                <a:cs typeface="Aharoni" panose="02010803020104030203" pitchFamily="2" charset="-79"/>
              </a:rPr>
              <a:t> .</a:t>
            </a:r>
            <a:br>
              <a:rPr lang="en-GB" sz="4000" dirty="0">
                <a:latin typeface="+mn-lt"/>
                <a:cs typeface="Aharoni" panose="02010803020104030203" pitchFamily="2" charset="-79"/>
              </a:rPr>
            </a:br>
            <a:br>
              <a:rPr lang="en-GB" sz="4000" dirty="0">
                <a:latin typeface="+mn-lt"/>
                <a:cs typeface="Aharoni" panose="02010803020104030203" pitchFamily="2" charset="-79"/>
              </a:rPr>
            </a:br>
            <a:r>
              <a:rPr lang="en-GB" sz="4000" dirty="0">
                <a:latin typeface="+mn-lt"/>
                <a:cs typeface="Aharoni" panose="02010803020104030203" pitchFamily="2" charset="-79"/>
              </a:rPr>
              <a:t>1 -  </a:t>
            </a:r>
            <a:r>
              <a:rPr lang="en-GB" sz="4000" dirty="0">
                <a:solidFill>
                  <a:srgbClr val="D36113"/>
                </a:solidFill>
                <a:latin typeface="+mn-lt"/>
                <a:cs typeface="Aharoni" panose="02010803020104030203" pitchFamily="2" charset="-79"/>
              </a:rPr>
              <a:t>Par </a:t>
            </a:r>
            <a:r>
              <a:rPr lang="en-GB" sz="4000" b="1" dirty="0">
                <a:solidFill>
                  <a:srgbClr val="D36113"/>
                </a:solidFill>
                <a:latin typeface="+mn-lt"/>
                <a:cs typeface="Aharoni" panose="02010803020104030203" pitchFamily="2" charset="-79"/>
              </a:rPr>
              <a:t>la </a:t>
            </a:r>
            <a:r>
              <a:rPr lang="en-GB" sz="4000" b="1" dirty="0" err="1">
                <a:solidFill>
                  <a:srgbClr val="D36113"/>
                </a:solidFill>
                <a:latin typeface="+mn-lt"/>
                <a:cs typeface="Aharoni" panose="02010803020104030203" pitchFamily="2" charset="-79"/>
              </a:rPr>
              <a:t>sobriété</a:t>
            </a:r>
            <a:br>
              <a:rPr lang="en-GB" sz="4000" b="1" dirty="0">
                <a:solidFill>
                  <a:srgbClr val="D36113"/>
                </a:solidFill>
                <a:latin typeface="+mn-lt"/>
                <a:cs typeface="Aharoni" panose="02010803020104030203" pitchFamily="2" charset="-79"/>
              </a:rPr>
            </a:br>
            <a:r>
              <a:rPr lang="en-GB" sz="4000" dirty="0">
                <a:latin typeface="+mn-lt"/>
                <a:cs typeface="Aharoni" panose="02010803020104030203" pitchFamily="2" charset="-79"/>
              </a:rPr>
              <a:t>(ex: utilisation de </a:t>
            </a:r>
            <a:r>
              <a:rPr lang="en-GB" sz="4000" dirty="0" err="1">
                <a:latin typeface="+mn-lt"/>
                <a:cs typeface="Aharoni" panose="02010803020104030203" pitchFamily="2" charset="-79"/>
              </a:rPr>
              <a:t>véhicules</a:t>
            </a:r>
            <a:r>
              <a:rPr lang="en-GB" sz="4000" dirty="0">
                <a:latin typeface="+mn-lt"/>
                <a:cs typeface="Aharoni" panose="02010803020104030203" pitchFamily="2" charset="-79"/>
              </a:rPr>
              <a:t> </a:t>
            </a:r>
            <a:r>
              <a:rPr lang="en-GB" sz="4000" dirty="0" err="1">
                <a:latin typeface="+mn-lt"/>
                <a:cs typeface="Aharoni" panose="02010803020104030203" pitchFamily="2" charset="-79"/>
              </a:rPr>
              <a:t>peu</a:t>
            </a:r>
            <a:r>
              <a:rPr lang="en-GB" sz="4000" dirty="0">
                <a:latin typeface="+mn-lt"/>
                <a:cs typeface="Aharoni" panose="02010803020104030203" pitchFamily="2" charset="-79"/>
              </a:rPr>
              <a:t> gourmands, de </a:t>
            </a:r>
            <a:r>
              <a:rPr lang="en-GB" sz="4000" dirty="0" err="1">
                <a:latin typeface="+mn-lt"/>
                <a:cs typeface="Aharoni" panose="02010803020104030203" pitchFamily="2" charset="-79"/>
              </a:rPr>
              <a:t>vélos</a:t>
            </a:r>
            <a:r>
              <a:rPr lang="en-GB" sz="4000" dirty="0">
                <a:latin typeface="+mn-lt"/>
                <a:cs typeface="Aharoni" panose="02010803020104030203" pitchFamily="2" charset="-79"/>
              </a:rPr>
              <a:t>) </a:t>
            </a:r>
            <a:br>
              <a:rPr lang="en-GB" sz="4000" dirty="0">
                <a:latin typeface="+mn-lt"/>
                <a:cs typeface="Aharoni" panose="02010803020104030203" pitchFamily="2" charset="-79"/>
              </a:rPr>
            </a:br>
            <a:br>
              <a:rPr lang="en-GB" sz="4000" dirty="0">
                <a:latin typeface="+mn-lt"/>
                <a:cs typeface="Aharoni" panose="02010803020104030203" pitchFamily="2" charset="-79"/>
              </a:rPr>
            </a:br>
            <a:r>
              <a:rPr lang="en-GB" sz="4000" dirty="0">
                <a:latin typeface="+mn-lt"/>
                <a:cs typeface="Aharoni" panose="02010803020104030203" pitchFamily="2" charset="-79"/>
              </a:rPr>
              <a:t>2 - </a:t>
            </a:r>
            <a:r>
              <a:rPr lang="en-GB" sz="4000" dirty="0">
                <a:solidFill>
                  <a:srgbClr val="D36113"/>
                </a:solidFill>
                <a:latin typeface="+mn-lt"/>
                <a:cs typeface="Aharoni" panose="02010803020104030203" pitchFamily="2" charset="-79"/>
              </a:rPr>
              <a:t>Par </a:t>
            </a:r>
            <a:r>
              <a:rPr lang="en-GB" sz="4000" b="1" dirty="0" err="1">
                <a:solidFill>
                  <a:srgbClr val="D36113"/>
                </a:solidFill>
                <a:latin typeface="+mn-lt"/>
                <a:cs typeface="Aharoni" panose="02010803020104030203" pitchFamily="2" charset="-79"/>
              </a:rPr>
              <a:t>l’efficacité</a:t>
            </a:r>
            <a:r>
              <a:rPr lang="en-GB" sz="4000" b="1" dirty="0">
                <a:solidFill>
                  <a:srgbClr val="D36113"/>
                </a:solidFill>
                <a:latin typeface="+mn-lt"/>
                <a:cs typeface="Aharoni" panose="02010803020104030203" pitchFamily="2" charset="-79"/>
              </a:rPr>
              <a:t> </a:t>
            </a:r>
            <a:r>
              <a:rPr lang="en-GB" sz="4000" b="1" dirty="0" err="1">
                <a:solidFill>
                  <a:srgbClr val="D36113"/>
                </a:solidFill>
                <a:latin typeface="+mn-lt"/>
                <a:cs typeface="Aharoni" panose="02010803020104030203" pitchFamily="2" charset="-79"/>
              </a:rPr>
              <a:t>énergétique</a:t>
            </a:r>
            <a:br>
              <a:rPr lang="en-GB" sz="4000" b="1" dirty="0">
                <a:solidFill>
                  <a:srgbClr val="D36113"/>
                </a:solidFill>
                <a:latin typeface="+mn-lt"/>
                <a:cs typeface="Aharoni" panose="02010803020104030203" pitchFamily="2" charset="-79"/>
              </a:rPr>
            </a:br>
            <a:r>
              <a:rPr lang="en-GB" sz="4000" dirty="0">
                <a:latin typeface="+mn-lt"/>
                <a:cs typeface="Aharoni" panose="02010803020104030203" pitchFamily="2" charset="-79"/>
              </a:rPr>
              <a:t>(ex : </a:t>
            </a:r>
            <a:r>
              <a:rPr lang="en-GB" sz="4000" dirty="0" err="1">
                <a:latin typeface="+mn-lt"/>
                <a:cs typeface="Aharoni" panose="02010803020104030203" pitchFamily="2" charset="-79"/>
              </a:rPr>
              <a:t>l’ampoule</a:t>
            </a:r>
            <a:r>
              <a:rPr lang="en-GB" sz="4000" dirty="0">
                <a:latin typeface="+mn-lt"/>
                <a:cs typeface="Aharoni" panose="02010803020104030203" pitchFamily="2" charset="-79"/>
              </a:rPr>
              <a:t> </a:t>
            </a:r>
            <a:r>
              <a:rPr lang="en-GB" sz="4000" dirty="0" err="1">
                <a:latin typeface="+mn-lt"/>
                <a:cs typeface="Aharoni" panose="02010803020104030203" pitchFamily="2" charset="-79"/>
              </a:rPr>
              <a:t>à</a:t>
            </a:r>
            <a:r>
              <a:rPr lang="en-GB" sz="4000" dirty="0">
                <a:latin typeface="+mn-lt"/>
                <a:cs typeface="Aharoni" panose="02010803020104030203" pitchFamily="2" charset="-79"/>
              </a:rPr>
              <a:t> LED, la </a:t>
            </a:r>
            <a:r>
              <a:rPr lang="en-GB" sz="4000" dirty="0" err="1">
                <a:latin typeface="+mn-lt"/>
                <a:cs typeface="Aharoni" panose="02010803020104030203" pitchFamily="2" charset="-79"/>
              </a:rPr>
              <a:t>pompe</a:t>
            </a:r>
            <a:r>
              <a:rPr lang="en-GB" sz="4000" dirty="0">
                <a:latin typeface="+mn-lt"/>
                <a:cs typeface="Aharoni" panose="02010803020104030203" pitchFamily="2" charset="-79"/>
              </a:rPr>
              <a:t> </a:t>
            </a:r>
            <a:r>
              <a:rPr lang="en-GB" sz="4000" dirty="0" err="1">
                <a:latin typeface="+mn-lt"/>
                <a:cs typeface="Aharoni" panose="02010803020104030203" pitchFamily="2" charset="-79"/>
              </a:rPr>
              <a:t>à</a:t>
            </a:r>
            <a:r>
              <a:rPr lang="en-GB" sz="4000" dirty="0">
                <a:latin typeface="+mn-lt"/>
                <a:cs typeface="Aharoni" panose="02010803020104030203" pitchFamily="2" charset="-79"/>
              </a:rPr>
              <a:t> </a:t>
            </a:r>
            <a:r>
              <a:rPr lang="en-GB" sz="4000" dirty="0" err="1">
                <a:latin typeface="+mn-lt"/>
                <a:cs typeface="Aharoni" panose="02010803020104030203" pitchFamily="2" charset="-79"/>
              </a:rPr>
              <a:t>chaleur</a:t>
            </a:r>
            <a:r>
              <a:rPr lang="en-GB" sz="4000" dirty="0">
                <a:latin typeface="+mn-lt"/>
                <a:cs typeface="Aharoni" panose="02010803020104030203" pitchFamily="2" charset="-79"/>
              </a:rPr>
              <a:t>)</a:t>
            </a:r>
            <a:endParaRPr lang="en-GB" sz="4000" b="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3094837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174E88-2C07-3D43-AD8E-C2FDD8C691E4}"/>
              </a:ext>
            </a:extLst>
          </p:cNvPr>
          <p:cNvSpPr>
            <a:spLocks noGrp="1"/>
          </p:cNvSpPr>
          <p:nvPr>
            <p:ph type="title"/>
          </p:nvPr>
        </p:nvSpPr>
        <p:spPr>
          <a:xfrm>
            <a:off x="464327" y="1539418"/>
            <a:ext cx="11362357" cy="4332040"/>
          </a:xfrm>
        </p:spPr>
        <p:txBody>
          <a:bodyPr>
            <a:normAutofit fontScale="90000"/>
          </a:bodyPr>
          <a:lstStyle/>
          <a:p>
            <a:pPr>
              <a:lnSpc>
                <a:spcPct val="110000"/>
              </a:lnSpc>
            </a:pPr>
            <a:r>
              <a:rPr lang="en-GB" b="1" dirty="0">
                <a:solidFill>
                  <a:srgbClr val="FF0000"/>
                </a:solidFill>
                <a:latin typeface="Aharoni" panose="02010803020104030203" pitchFamily="2" charset="-79"/>
                <a:cs typeface="Aharoni" panose="02010803020104030203" pitchFamily="2" charset="-79"/>
              </a:rPr>
              <a:t> </a:t>
            </a:r>
            <a:br>
              <a:rPr lang="en-GB" b="1" dirty="0">
                <a:solidFill>
                  <a:srgbClr val="FF0000"/>
                </a:solidFill>
                <a:latin typeface="Aharoni" panose="02010803020104030203" pitchFamily="2" charset="-79"/>
                <a:cs typeface="Aharoni" panose="02010803020104030203" pitchFamily="2" charset="-79"/>
              </a:rPr>
            </a:br>
            <a:r>
              <a:rPr lang="en-GB" sz="3600" dirty="0" err="1">
                <a:cs typeface="Aharoni" panose="02010803020104030203" pitchFamily="2" charset="-79"/>
              </a:rPr>
              <a:t>Reportons</a:t>
            </a:r>
            <a:r>
              <a:rPr lang="en-GB" sz="3600" dirty="0">
                <a:cs typeface="Aharoni" panose="02010803020104030203" pitchFamily="2" charset="-79"/>
              </a:rPr>
              <a:t> les subsides </a:t>
            </a:r>
            <a:r>
              <a:rPr lang="en-GB" sz="3600" dirty="0" err="1">
                <a:cs typeface="Aharoni" panose="02010803020104030203" pitchFamily="2" charset="-79"/>
              </a:rPr>
              <a:t>à</a:t>
            </a:r>
            <a:r>
              <a:rPr lang="en-GB" sz="3600" dirty="0">
                <a:cs typeface="Aharoni" panose="02010803020104030203" pitchFamily="2" charset="-79"/>
              </a:rPr>
              <a:t> </a:t>
            </a:r>
            <a:r>
              <a:rPr lang="en-GB" sz="3600" dirty="0" err="1">
                <a:cs typeface="Aharoni" panose="02010803020104030203" pitchFamily="2" charset="-79"/>
              </a:rPr>
              <a:t>l’éolien</a:t>
            </a:r>
            <a:r>
              <a:rPr lang="en-GB" sz="3600" dirty="0">
                <a:cs typeface="Aharoni" panose="02010803020104030203" pitchFamily="2" charset="-79"/>
              </a:rPr>
              <a:t> </a:t>
            </a:r>
            <a:r>
              <a:rPr lang="en-GB" sz="3600" b="1" dirty="0" err="1">
                <a:cs typeface="Aharoni" panose="02010803020104030203" pitchFamily="2" charset="-79"/>
              </a:rPr>
              <a:t>qu’il</a:t>
            </a:r>
            <a:r>
              <a:rPr lang="en-GB" sz="3600" b="1" dirty="0">
                <a:cs typeface="Aharoni" panose="02010803020104030203" pitchFamily="2" charset="-79"/>
              </a:rPr>
              <a:t> faut </a:t>
            </a:r>
            <a:r>
              <a:rPr lang="en-GB" sz="3600" b="1" dirty="0" err="1">
                <a:cs typeface="Aharoni" panose="02010803020104030203" pitchFamily="2" charset="-79"/>
              </a:rPr>
              <a:t>bannir</a:t>
            </a:r>
            <a:r>
              <a:rPr lang="en-GB" sz="3600" dirty="0">
                <a:cs typeface="Aharoni" panose="02010803020104030203" pitchFamily="2" charset="-79"/>
              </a:rPr>
              <a:t> sur : </a:t>
            </a:r>
            <a:br>
              <a:rPr lang="en-GB" sz="3600" dirty="0">
                <a:solidFill>
                  <a:srgbClr val="D36113"/>
                </a:solidFill>
                <a:cs typeface="Aharoni" panose="02010803020104030203" pitchFamily="2" charset="-79"/>
              </a:rPr>
            </a:br>
            <a:r>
              <a:rPr lang="en-GB" sz="3600" dirty="0">
                <a:solidFill>
                  <a:srgbClr val="D36113"/>
                </a:solidFill>
                <a:cs typeface="Aharoni" panose="02010803020104030203" pitchFamily="2" charset="-79"/>
              </a:rPr>
              <a:t>- </a:t>
            </a:r>
            <a:r>
              <a:rPr lang="en-GB" sz="3600" b="1" dirty="0">
                <a:solidFill>
                  <a:srgbClr val="D36113"/>
                </a:solidFill>
                <a:cs typeface="Aharoni" panose="02010803020104030203" pitchFamily="2" charset="-79"/>
              </a:rPr>
              <a:t>Le </a:t>
            </a:r>
            <a:r>
              <a:rPr lang="en-GB" sz="3600" b="1" dirty="0" err="1">
                <a:solidFill>
                  <a:srgbClr val="D36113"/>
                </a:solidFill>
                <a:cs typeface="Aharoni" panose="02010803020104030203" pitchFamily="2" charset="-79"/>
              </a:rPr>
              <a:t>chauffe-eau</a:t>
            </a:r>
            <a:r>
              <a:rPr lang="en-GB" sz="3600" b="1" dirty="0">
                <a:solidFill>
                  <a:srgbClr val="D36113"/>
                </a:solidFill>
                <a:cs typeface="Aharoni" panose="02010803020104030203" pitchFamily="2" charset="-79"/>
              </a:rPr>
              <a:t> </a:t>
            </a:r>
            <a:r>
              <a:rPr lang="en-GB" sz="3600" b="1" dirty="0" err="1">
                <a:solidFill>
                  <a:srgbClr val="D36113"/>
                </a:solidFill>
                <a:cs typeface="Aharoni" panose="02010803020104030203" pitchFamily="2" charset="-79"/>
              </a:rPr>
              <a:t>solaire</a:t>
            </a:r>
            <a:br>
              <a:rPr lang="en-GB" sz="3600" b="1" dirty="0">
                <a:solidFill>
                  <a:srgbClr val="D36113"/>
                </a:solidFill>
                <a:cs typeface="Aharoni" panose="02010803020104030203" pitchFamily="2" charset="-79"/>
              </a:rPr>
            </a:br>
            <a:r>
              <a:rPr lang="en-GB" sz="3600" b="1" dirty="0">
                <a:solidFill>
                  <a:srgbClr val="D36113"/>
                </a:solidFill>
                <a:cs typeface="Aharoni" panose="02010803020104030203" pitchFamily="2" charset="-79"/>
              </a:rPr>
              <a:t>- La </a:t>
            </a:r>
            <a:r>
              <a:rPr lang="en-GB" sz="3600" b="1" dirty="0" err="1">
                <a:solidFill>
                  <a:srgbClr val="D36113"/>
                </a:solidFill>
                <a:cs typeface="Aharoni" panose="02010803020104030203" pitchFamily="2" charset="-79"/>
              </a:rPr>
              <a:t>géothermie</a:t>
            </a:r>
            <a:r>
              <a:rPr lang="en-GB" sz="3600" b="1" dirty="0">
                <a:solidFill>
                  <a:srgbClr val="D36113"/>
                </a:solidFill>
                <a:cs typeface="Aharoni" panose="02010803020104030203" pitchFamily="2" charset="-79"/>
              </a:rPr>
              <a:t> de </a:t>
            </a:r>
            <a:r>
              <a:rPr lang="en-GB" sz="3600" b="1" dirty="0" err="1">
                <a:solidFill>
                  <a:srgbClr val="D36113"/>
                </a:solidFill>
                <a:cs typeface="Aharoni" panose="02010803020104030203" pitchFamily="2" charset="-79"/>
              </a:rPr>
              <a:t>proximité</a:t>
            </a:r>
            <a:r>
              <a:rPr lang="en-GB" sz="3600" b="1" dirty="0">
                <a:solidFill>
                  <a:srgbClr val="D36113"/>
                </a:solidFill>
                <a:cs typeface="Aharoni" panose="02010803020104030203" pitchFamily="2" charset="-79"/>
              </a:rPr>
              <a:t> </a:t>
            </a:r>
            <a:r>
              <a:rPr lang="en-GB" sz="3600" dirty="0">
                <a:cs typeface="Aharoni" panose="02010803020104030203" pitchFamily="2" charset="-79"/>
              </a:rPr>
              <a:t>:</a:t>
            </a:r>
            <a:r>
              <a:rPr lang="en-GB" sz="3600" b="1" dirty="0">
                <a:cs typeface="Aharoni" panose="02010803020104030203" pitchFamily="2" charset="-79"/>
              </a:rPr>
              <a:t> </a:t>
            </a:r>
            <a:r>
              <a:rPr lang="en-GB" sz="3600" dirty="0">
                <a:cs typeface="Aharoni" panose="02010803020104030203" pitchFamily="2" charset="-79"/>
              </a:rPr>
              <a:t>sur sondes, nappes, lacs, </a:t>
            </a:r>
            <a:r>
              <a:rPr lang="en-GB" sz="3600" dirty="0" err="1">
                <a:cs typeface="Aharoni" panose="02010803020104030203" pitchFamily="2" charset="-79"/>
              </a:rPr>
              <a:t>étangs</a:t>
            </a:r>
            <a:r>
              <a:rPr lang="en-GB" sz="3600" dirty="0">
                <a:cs typeface="Aharoni" panose="02010803020104030203" pitchFamily="2" charset="-79"/>
              </a:rPr>
              <a:t>, </a:t>
            </a:r>
            <a:r>
              <a:rPr lang="en-GB" sz="3600" dirty="0" err="1">
                <a:cs typeface="Aharoni" panose="02010803020104030203" pitchFamily="2" charset="-79"/>
              </a:rPr>
              <a:t>mer</a:t>
            </a:r>
            <a:r>
              <a:rPr lang="en-GB" sz="3600" dirty="0">
                <a:cs typeface="Aharoni" panose="02010803020104030203" pitchFamily="2" charset="-79"/>
              </a:rPr>
              <a:t>, </a:t>
            </a:r>
            <a:r>
              <a:rPr lang="en-GB" sz="3600" dirty="0" err="1">
                <a:cs typeface="Aharoni" panose="02010803020104030203" pitchFamily="2" charset="-79"/>
              </a:rPr>
              <a:t>à</a:t>
            </a:r>
            <a:r>
              <a:rPr lang="en-GB" sz="3600" dirty="0">
                <a:cs typeface="Aharoni" panose="02010803020104030203" pitchFamily="2" charset="-79"/>
              </a:rPr>
              <a:t> </a:t>
            </a:r>
            <a:r>
              <a:rPr lang="en-GB" sz="3600" dirty="0" err="1">
                <a:cs typeface="Aharoni" panose="02010803020104030203" pitchFamily="2" charset="-79"/>
              </a:rPr>
              <a:t>partir</a:t>
            </a:r>
            <a:r>
              <a:rPr lang="en-GB" sz="3600" dirty="0">
                <a:cs typeface="Aharoni" panose="02010803020104030203" pitchFamily="2" charset="-79"/>
              </a:rPr>
              <a:t> des </a:t>
            </a:r>
            <a:r>
              <a:rPr lang="en-GB" sz="3600" dirty="0" err="1">
                <a:cs typeface="Aharoni" panose="02010803020104030203" pitchFamily="2" charset="-79"/>
              </a:rPr>
              <a:t>égouts</a:t>
            </a:r>
            <a:r>
              <a:rPr lang="fr-FR" sz="3600" dirty="0">
                <a:cs typeface="Aharoni" panose="02010803020104030203" pitchFamily="2" charset="-79"/>
              </a:rPr>
              <a:t>… </a:t>
            </a:r>
            <a:br>
              <a:rPr lang="en-GB" sz="3600" dirty="0">
                <a:cs typeface="Aharoni" panose="02010803020104030203" pitchFamily="2" charset="-79"/>
              </a:rPr>
            </a:br>
            <a:r>
              <a:rPr lang="en-GB" sz="3600" dirty="0">
                <a:solidFill>
                  <a:srgbClr val="D36113"/>
                </a:solidFill>
                <a:cs typeface="Aharoni" panose="02010803020104030203" pitchFamily="2" charset="-79"/>
              </a:rPr>
              <a:t>- </a:t>
            </a:r>
            <a:r>
              <a:rPr lang="en-GB" sz="3600" b="1" dirty="0">
                <a:solidFill>
                  <a:srgbClr val="D36113"/>
                </a:solidFill>
                <a:cs typeface="Aharoni" panose="02010803020104030203" pitchFamily="2" charset="-79"/>
              </a:rPr>
              <a:t>Avec  le stockage de </a:t>
            </a:r>
            <a:r>
              <a:rPr lang="en-GB" sz="3600" b="1" dirty="0" err="1">
                <a:solidFill>
                  <a:srgbClr val="D36113"/>
                </a:solidFill>
                <a:cs typeface="Aharoni" panose="02010803020104030203" pitchFamily="2" charset="-79"/>
              </a:rPr>
              <a:t>chaleur</a:t>
            </a:r>
            <a:r>
              <a:rPr lang="en-GB" sz="3600" b="1" dirty="0">
                <a:solidFill>
                  <a:srgbClr val="D36113"/>
                </a:solidFill>
                <a:cs typeface="Aharoni" panose="02010803020104030203" pitchFamily="2" charset="-79"/>
              </a:rPr>
              <a:t> inter-</a:t>
            </a:r>
            <a:r>
              <a:rPr lang="en-GB" sz="3600" b="1" dirty="0" err="1">
                <a:solidFill>
                  <a:srgbClr val="D36113"/>
                </a:solidFill>
                <a:cs typeface="Aharoni" panose="02010803020104030203" pitchFamily="2" charset="-79"/>
              </a:rPr>
              <a:t>saisonnier</a:t>
            </a:r>
            <a:r>
              <a:rPr lang="en-GB" sz="3600" b="1" dirty="0">
                <a:solidFill>
                  <a:srgbClr val="D36113"/>
                </a:solidFill>
                <a:cs typeface="Aharoni" panose="02010803020104030203" pitchFamily="2" charset="-79"/>
              </a:rPr>
              <a:t>,</a:t>
            </a:r>
            <a:br>
              <a:rPr lang="en-GB" sz="3600" dirty="0">
                <a:cs typeface="Aharoni" panose="02010803020104030203" pitchFamily="2" charset="-79"/>
              </a:rPr>
            </a:br>
            <a:r>
              <a:rPr lang="en-GB" sz="3600" b="1" dirty="0">
                <a:solidFill>
                  <a:srgbClr val="D36113"/>
                </a:solidFill>
                <a:cs typeface="Aharoni" panose="02010803020104030203" pitchFamily="2" charset="-79"/>
              </a:rPr>
              <a:t>- les </a:t>
            </a:r>
            <a:r>
              <a:rPr lang="en-GB" sz="3600" b="1" dirty="0" err="1">
                <a:solidFill>
                  <a:srgbClr val="D36113"/>
                </a:solidFill>
                <a:cs typeface="Aharoni" panose="02010803020104030203" pitchFamily="2" charset="-79"/>
              </a:rPr>
              <a:t>réseaux</a:t>
            </a:r>
            <a:r>
              <a:rPr lang="en-GB" sz="3600" b="1" dirty="0">
                <a:solidFill>
                  <a:srgbClr val="D36113"/>
                </a:solidFill>
                <a:cs typeface="Aharoni" panose="02010803020104030203" pitchFamily="2" charset="-79"/>
              </a:rPr>
              <a:t> de </a:t>
            </a:r>
            <a:r>
              <a:rPr lang="en-GB" sz="3600" b="1" dirty="0" err="1">
                <a:solidFill>
                  <a:srgbClr val="D36113"/>
                </a:solidFill>
                <a:cs typeface="Aharoni" panose="02010803020104030203" pitchFamily="2" charset="-79"/>
              </a:rPr>
              <a:t>chaleur</a:t>
            </a:r>
            <a:r>
              <a:rPr lang="en-GB" sz="3600" b="1" dirty="0">
                <a:solidFill>
                  <a:srgbClr val="D36113"/>
                </a:solidFill>
                <a:cs typeface="Aharoni" panose="02010803020104030203" pitchFamily="2" charset="-79"/>
              </a:rPr>
              <a:t>,</a:t>
            </a:r>
            <a:br>
              <a:rPr lang="en-GB" sz="3600" dirty="0">
                <a:solidFill>
                  <a:srgbClr val="D36113"/>
                </a:solidFill>
                <a:cs typeface="Aharoni" panose="02010803020104030203" pitchFamily="2" charset="-79"/>
              </a:rPr>
            </a:br>
            <a:r>
              <a:rPr lang="en-GB" sz="3600" dirty="0">
                <a:solidFill>
                  <a:srgbClr val="D36113"/>
                </a:solidFill>
                <a:cs typeface="Aharoni" panose="02010803020104030203" pitchFamily="2" charset="-79"/>
              </a:rPr>
              <a:t>- </a:t>
            </a:r>
            <a:r>
              <a:rPr lang="en-GB" sz="3600" b="1" dirty="0">
                <a:solidFill>
                  <a:srgbClr val="D36113"/>
                </a:solidFill>
                <a:cs typeface="Aharoni" panose="02010803020104030203" pitchFamily="2" charset="-79"/>
              </a:rPr>
              <a:t>la </a:t>
            </a:r>
            <a:r>
              <a:rPr lang="en-GB" sz="3600" b="1" dirty="0" err="1">
                <a:solidFill>
                  <a:srgbClr val="D36113"/>
                </a:solidFill>
                <a:cs typeface="Aharoni" panose="02010803020104030203" pitchFamily="2" charset="-79"/>
              </a:rPr>
              <a:t>récupération</a:t>
            </a:r>
            <a:r>
              <a:rPr lang="en-GB" sz="3600" b="1" dirty="0">
                <a:solidFill>
                  <a:srgbClr val="D36113"/>
                </a:solidFill>
                <a:cs typeface="Aharoni" panose="02010803020104030203" pitchFamily="2" charset="-79"/>
              </a:rPr>
              <a:t> de la </a:t>
            </a:r>
            <a:r>
              <a:rPr lang="en-GB" sz="3600" b="1" dirty="0" err="1">
                <a:solidFill>
                  <a:srgbClr val="D36113"/>
                </a:solidFill>
                <a:cs typeface="Aharoni" panose="02010803020104030203" pitchFamily="2" charset="-79"/>
              </a:rPr>
              <a:t>chaleur</a:t>
            </a:r>
            <a:r>
              <a:rPr lang="en-GB" sz="3600" b="1" dirty="0">
                <a:solidFill>
                  <a:srgbClr val="D36113"/>
                </a:solidFill>
                <a:cs typeface="Aharoni" panose="02010803020104030203" pitchFamily="2" charset="-79"/>
              </a:rPr>
              <a:t> fatale (= de </a:t>
            </a:r>
            <a:r>
              <a:rPr lang="en-GB" sz="3600" b="1" dirty="0" err="1">
                <a:solidFill>
                  <a:srgbClr val="D36113"/>
                </a:solidFill>
                <a:cs typeface="Aharoni" panose="02010803020104030203" pitchFamily="2" charset="-79"/>
              </a:rPr>
              <a:t>l’industrie</a:t>
            </a:r>
            <a:r>
              <a:rPr lang="en-GB" sz="3600" b="1" dirty="0">
                <a:solidFill>
                  <a:srgbClr val="D36113"/>
                </a:solidFill>
                <a:cs typeface="Aharoni" panose="02010803020104030203" pitchFamily="2" charset="-79"/>
              </a:rPr>
              <a:t>).</a:t>
            </a:r>
            <a:r>
              <a:rPr lang="en-GB" b="1" dirty="0">
                <a:latin typeface="Aharoni" panose="02010803020104030203" pitchFamily="2" charset="-79"/>
                <a:cs typeface="Aharoni" panose="02010803020104030203" pitchFamily="2" charset="-79"/>
              </a:rPr>
              <a:t> </a:t>
            </a:r>
            <a:br>
              <a:rPr lang="en-GB" b="1" dirty="0">
                <a:latin typeface="Aharoni" panose="02010803020104030203" pitchFamily="2" charset="-79"/>
                <a:cs typeface="Aharoni" panose="02010803020104030203" pitchFamily="2" charset="-79"/>
              </a:rPr>
            </a:br>
            <a:endParaRPr lang="fr-FR" dirty="0"/>
          </a:p>
        </p:txBody>
      </p:sp>
      <p:sp>
        <p:nvSpPr>
          <p:cNvPr id="3" name="ZoneTexte 2"/>
          <p:cNvSpPr txBox="1"/>
          <p:nvPr/>
        </p:nvSpPr>
        <p:spPr>
          <a:xfrm>
            <a:off x="1339290" y="368060"/>
            <a:ext cx="9620132" cy="954107"/>
          </a:xfrm>
          <a:prstGeom prst="rect">
            <a:avLst/>
          </a:prstGeom>
          <a:noFill/>
          <a:ln w="28575" cmpd="sng">
            <a:solidFill>
              <a:srgbClr val="548235"/>
            </a:solidFill>
          </a:ln>
        </p:spPr>
        <p:txBody>
          <a:bodyPr wrap="square" rtlCol="0">
            <a:spAutoFit/>
          </a:bodyPr>
          <a:lstStyle/>
          <a:p>
            <a:pPr algn="ctr"/>
            <a:r>
              <a:rPr lang="en-GB" sz="2800" b="1" dirty="0">
                <a:solidFill>
                  <a:srgbClr val="D36113"/>
                </a:solidFill>
                <a:latin typeface="Aharoni" panose="02010803020104030203" pitchFamily="2" charset="-79"/>
                <a:cs typeface="Aharoni" panose="02010803020104030203" pitchFamily="2" charset="-79"/>
              </a:rPr>
              <a:t> </a:t>
            </a:r>
            <a:r>
              <a:rPr lang="en-GB" sz="2800" b="1" dirty="0">
                <a:solidFill>
                  <a:srgbClr val="5F943D"/>
                </a:solidFill>
                <a:latin typeface="Aharoni" panose="02010803020104030203" pitchFamily="2" charset="-79"/>
                <a:cs typeface="Aharoni" panose="02010803020104030203" pitchFamily="2" charset="-79"/>
              </a:rPr>
              <a:t>LA PRODUCTION DE CHALEUR qui se </a:t>
            </a:r>
            <a:r>
              <a:rPr lang="en-GB" sz="2800" b="1" dirty="0" err="1">
                <a:solidFill>
                  <a:srgbClr val="5F943D"/>
                </a:solidFill>
                <a:latin typeface="Aharoni" panose="02010803020104030203" pitchFamily="2" charset="-79"/>
                <a:cs typeface="Aharoni" panose="02010803020104030203" pitchFamily="2" charset="-79"/>
              </a:rPr>
              <a:t>stocke</a:t>
            </a:r>
            <a:endParaRPr lang="en-GB" sz="2800" b="1" dirty="0">
              <a:solidFill>
                <a:srgbClr val="5F943D"/>
              </a:solidFill>
              <a:latin typeface="Aharoni" panose="02010803020104030203" pitchFamily="2" charset="-79"/>
              <a:cs typeface="Aharoni" panose="02010803020104030203" pitchFamily="2" charset="-79"/>
            </a:endParaRPr>
          </a:p>
          <a:p>
            <a:pPr algn="ctr"/>
            <a:r>
              <a:rPr lang="en-GB" sz="2800" b="1" dirty="0" err="1">
                <a:solidFill>
                  <a:srgbClr val="5F943D"/>
                </a:solidFill>
                <a:latin typeface="Aharoni" panose="02010803020104030203" pitchFamily="2" charset="-79"/>
                <a:cs typeface="Aharoni" panose="02010803020104030203" pitchFamily="2" charset="-79"/>
              </a:rPr>
              <a:t>est</a:t>
            </a:r>
            <a:r>
              <a:rPr lang="en-GB" sz="2800" b="1" dirty="0">
                <a:solidFill>
                  <a:srgbClr val="5F943D"/>
                </a:solidFill>
                <a:latin typeface="Aharoni" panose="02010803020104030203" pitchFamily="2" charset="-79"/>
                <a:cs typeface="Aharoni" panose="02010803020104030203" pitchFamily="2" charset="-79"/>
              </a:rPr>
              <a:t> pilotable et </a:t>
            </a:r>
            <a:r>
              <a:rPr lang="en-GB" sz="2800" b="1" dirty="0" err="1">
                <a:solidFill>
                  <a:srgbClr val="5F943D"/>
                </a:solidFill>
                <a:latin typeface="Aharoni" panose="02010803020104030203" pitchFamily="2" charset="-79"/>
                <a:cs typeface="Aharoni" panose="02010803020104030203" pitchFamily="2" charset="-79"/>
              </a:rPr>
              <a:t>vertueuse</a:t>
            </a:r>
            <a:r>
              <a:rPr lang="en-GB" sz="2800" b="1" dirty="0">
                <a:solidFill>
                  <a:srgbClr val="5F943D"/>
                </a:solidFill>
                <a:latin typeface="Aharoni" panose="02010803020104030203" pitchFamily="2" charset="-79"/>
                <a:cs typeface="Aharoni" panose="02010803020104030203" pitchFamily="2" charset="-79"/>
              </a:rPr>
              <a:t> pour le </a:t>
            </a:r>
            <a:r>
              <a:rPr lang="en-GB" sz="2800" b="1" dirty="0" err="1">
                <a:solidFill>
                  <a:srgbClr val="5F943D"/>
                </a:solidFill>
                <a:latin typeface="Aharoni" panose="02010803020104030203" pitchFamily="2" charset="-79"/>
                <a:cs typeface="Aharoni" panose="02010803020104030203" pitchFamily="2" charset="-79"/>
              </a:rPr>
              <a:t>climat</a:t>
            </a:r>
            <a:r>
              <a:rPr lang="en-GB" sz="2800" b="1" dirty="0">
                <a:solidFill>
                  <a:srgbClr val="5F943D"/>
                </a:solidFill>
                <a:latin typeface="Aharoni" panose="02010803020104030203" pitchFamily="2" charset="-79"/>
                <a:cs typeface="Aharoni" panose="02010803020104030203" pitchFamily="2" charset="-79"/>
              </a:rPr>
              <a:t> :</a:t>
            </a:r>
            <a:endParaRPr lang="fr-FR" sz="2800" dirty="0">
              <a:solidFill>
                <a:srgbClr val="5F943D"/>
              </a:solidFill>
            </a:endParaRPr>
          </a:p>
        </p:txBody>
      </p:sp>
      <p:sp>
        <p:nvSpPr>
          <p:cNvPr id="4" name="ZoneTexte 3"/>
          <p:cNvSpPr txBox="1"/>
          <p:nvPr/>
        </p:nvSpPr>
        <p:spPr>
          <a:xfrm>
            <a:off x="1339290" y="5782054"/>
            <a:ext cx="8896865" cy="707886"/>
          </a:xfrm>
          <a:prstGeom prst="rect">
            <a:avLst/>
          </a:prstGeom>
          <a:solidFill>
            <a:srgbClr val="548235"/>
          </a:solidFill>
        </p:spPr>
        <p:txBody>
          <a:bodyPr wrap="square" rtlCol="0">
            <a:spAutoFit/>
          </a:bodyPr>
          <a:lstStyle/>
          <a:p>
            <a:pPr algn="ctr"/>
            <a:r>
              <a:rPr lang="en-GB" sz="4000" b="1" dirty="0">
                <a:cs typeface="Aharoni" panose="02010803020104030203" pitchFamily="2" charset="-79"/>
              </a:rPr>
              <a:t> </a:t>
            </a:r>
            <a:r>
              <a:rPr lang="en-GB" sz="2400" b="1" dirty="0" err="1">
                <a:cs typeface="Aharoni" panose="02010803020104030203" pitchFamily="2" charset="-79"/>
              </a:rPr>
              <a:t>Voir</a:t>
            </a:r>
            <a:r>
              <a:rPr lang="en-GB" sz="2400" b="1" dirty="0">
                <a:cs typeface="Aharoni" panose="02010803020104030203" pitchFamily="2" charset="-79"/>
              </a:rPr>
              <a:t> : RENCONTRES SUR LA GEOTHERMIE  </a:t>
            </a:r>
            <a:r>
              <a:rPr lang="en-GB" sz="2800" dirty="0">
                <a:solidFill>
                  <a:schemeClr val="bg1"/>
                </a:solidFill>
                <a:cs typeface="Aharoni" panose="02010803020104030203" pitchFamily="2" charset="-79"/>
              </a:rPr>
              <a:t>:</a:t>
            </a:r>
            <a:r>
              <a:rPr lang="en-GB" sz="3600" dirty="0">
                <a:solidFill>
                  <a:schemeClr val="bg1"/>
                </a:solidFill>
                <a:cs typeface="Aharoni" panose="02010803020104030203" pitchFamily="2" charset="-79"/>
              </a:rPr>
              <a:t> </a:t>
            </a:r>
            <a:r>
              <a:rPr lang="en-GB" sz="2800" dirty="0" err="1">
                <a:solidFill>
                  <a:schemeClr val="bg1"/>
                </a:solidFill>
                <a:cs typeface="Aharoni" panose="02010803020104030203" pitchFamily="2" charset="-79"/>
              </a:rPr>
              <a:t>vppn.org</a:t>
            </a:r>
            <a:endParaRPr lang="fr-FR" sz="2800" dirty="0">
              <a:solidFill>
                <a:schemeClr val="bg1"/>
              </a:solidFill>
            </a:endParaRPr>
          </a:p>
        </p:txBody>
      </p:sp>
    </p:spTree>
    <p:extLst>
      <p:ext uri="{BB962C8B-B14F-4D97-AF65-F5344CB8AC3E}">
        <p14:creationId xmlns:p14="http://schemas.microsoft.com/office/powerpoint/2010/main" val="8032324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9746BF-B572-594E-9BF9-5502481FBECB}"/>
              </a:ext>
            </a:extLst>
          </p:cNvPr>
          <p:cNvSpPr>
            <a:spLocks noGrp="1"/>
          </p:cNvSpPr>
          <p:nvPr>
            <p:ph type="title"/>
          </p:nvPr>
        </p:nvSpPr>
        <p:spPr>
          <a:xfrm>
            <a:off x="838200" y="1133328"/>
            <a:ext cx="10515600" cy="4956603"/>
          </a:xfrm>
          <a:ln w="28575" cmpd="sng">
            <a:solidFill>
              <a:srgbClr val="548235"/>
            </a:solidFill>
          </a:ln>
        </p:spPr>
        <p:txBody>
          <a:bodyPr>
            <a:normAutofit fontScale="90000"/>
          </a:bodyPr>
          <a:lstStyle/>
          <a:p>
            <a:pPr algn="ctr">
              <a:lnSpc>
                <a:spcPct val="130000"/>
              </a:lnSpc>
            </a:pPr>
            <a:br>
              <a:rPr lang="fr-FR" b="1" dirty="0">
                <a:solidFill>
                  <a:srgbClr val="D36113"/>
                </a:solidFill>
              </a:rPr>
            </a:br>
            <a:r>
              <a:rPr lang="fr-FR" b="1" dirty="0">
                <a:solidFill>
                  <a:srgbClr val="D36113"/>
                </a:solidFill>
              </a:rPr>
              <a:t>- dans les friches industrielles</a:t>
            </a:r>
            <a:br>
              <a:rPr lang="fr-FR" b="1" dirty="0">
                <a:solidFill>
                  <a:srgbClr val="D36113"/>
                </a:solidFill>
              </a:rPr>
            </a:br>
            <a:r>
              <a:rPr lang="fr-FR" b="1" dirty="0"/>
              <a:t>- dans les zones artisanales, </a:t>
            </a:r>
            <a:br>
              <a:rPr lang="fr-FR" b="1" dirty="0">
                <a:solidFill>
                  <a:srgbClr val="D36113"/>
                </a:solidFill>
              </a:rPr>
            </a:br>
            <a:r>
              <a:rPr lang="fr-FR" b="1" dirty="0">
                <a:solidFill>
                  <a:srgbClr val="D36113"/>
                </a:solidFill>
              </a:rPr>
              <a:t>-  les zones industrialo-portuaires, </a:t>
            </a:r>
            <a:br>
              <a:rPr lang="fr-FR" b="1" dirty="0">
                <a:solidFill>
                  <a:srgbClr val="D36113"/>
                </a:solidFill>
              </a:rPr>
            </a:br>
            <a:r>
              <a:rPr lang="fr-FR" b="1" dirty="0">
                <a:solidFill>
                  <a:srgbClr val="D36113"/>
                </a:solidFill>
              </a:rPr>
              <a:t>- </a:t>
            </a:r>
            <a:r>
              <a:rPr lang="fr-FR" b="1" dirty="0"/>
              <a:t>les zones d’infrastructures de logistique et de transport, d’entrepôts</a:t>
            </a:r>
            <a:br>
              <a:rPr lang="fr-FR" b="1" dirty="0">
                <a:solidFill>
                  <a:srgbClr val="D36113"/>
                </a:solidFill>
              </a:rPr>
            </a:br>
            <a:r>
              <a:rPr lang="fr-FR" b="1" dirty="0">
                <a:solidFill>
                  <a:srgbClr val="D36113"/>
                </a:solidFill>
              </a:rPr>
              <a:t>- </a:t>
            </a:r>
            <a:r>
              <a:rPr lang="fr-FR" b="1" u="sng" dirty="0">
                <a:solidFill>
                  <a:srgbClr val="D36113"/>
                </a:solidFill>
              </a:rPr>
              <a:t>LOIN DES HABITATIONS</a:t>
            </a:r>
            <a:br>
              <a:rPr lang="fr-FR" b="1" u="sng" dirty="0">
                <a:solidFill>
                  <a:srgbClr val="D36113"/>
                </a:solidFill>
              </a:rPr>
            </a:br>
            <a:endParaRPr lang="fr-FR" b="1" u="sng" dirty="0">
              <a:solidFill>
                <a:srgbClr val="D36113"/>
              </a:solidFill>
            </a:endParaRPr>
          </a:p>
        </p:txBody>
      </p:sp>
      <p:sp>
        <p:nvSpPr>
          <p:cNvPr id="3" name="ZoneTexte 2"/>
          <p:cNvSpPr txBox="1"/>
          <p:nvPr/>
        </p:nvSpPr>
        <p:spPr>
          <a:xfrm>
            <a:off x="119270" y="159025"/>
            <a:ext cx="11979965" cy="715617"/>
          </a:xfrm>
          <a:prstGeom prst="rect">
            <a:avLst/>
          </a:prstGeom>
          <a:solidFill>
            <a:srgbClr val="548235"/>
          </a:solidFill>
        </p:spPr>
        <p:txBody>
          <a:bodyPr wrap="square" rtlCol="0">
            <a:spAutoFit/>
          </a:bodyPr>
          <a:lstStyle/>
          <a:p>
            <a:r>
              <a:rPr lang="fr-FR" sz="4000" b="1" dirty="0">
                <a:solidFill>
                  <a:srgbClr val="FFFFFF"/>
                </a:solidFill>
              </a:rPr>
              <a:t>SINON, AU PIRE, METTEZ VOS CENTRALES EOLIENNES :</a:t>
            </a:r>
            <a:endParaRPr lang="fr-FR" sz="4000" dirty="0">
              <a:solidFill>
                <a:srgbClr val="FFFFFF"/>
              </a:solidFill>
            </a:endParaRPr>
          </a:p>
        </p:txBody>
      </p:sp>
    </p:spTree>
    <p:extLst>
      <p:ext uri="{BB962C8B-B14F-4D97-AF65-F5344CB8AC3E}">
        <p14:creationId xmlns:p14="http://schemas.microsoft.com/office/powerpoint/2010/main" val="252699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10B28588-B1B7-2145-B075-7834FA4EC6D3}"/>
              </a:ext>
            </a:extLst>
          </p:cNvPr>
          <p:cNvPicPr>
            <a:picLocks noChangeAspect="1"/>
          </p:cNvPicPr>
          <p:nvPr/>
        </p:nvPicPr>
        <p:blipFill>
          <a:blip r:embed="rId2"/>
          <a:stretch>
            <a:fillRect/>
          </a:stretch>
        </p:blipFill>
        <p:spPr>
          <a:xfrm>
            <a:off x="3178061" y="273091"/>
            <a:ext cx="5665882" cy="5252492"/>
          </a:xfrm>
          <a:prstGeom prst="rect">
            <a:avLst/>
          </a:prstGeom>
          <a:ln>
            <a:noFill/>
          </a:ln>
        </p:spPr>
      </p:pic>
      <p:sp>
        <p:nvSpPr>
          <p:cNvPr id="4" name="ZoneTexte 3">
            <a:extLst>
              <a:ext uri="{FF2B5EF4-FFF2-40B4-BE49-F238E27FC236}">
                <a16:creationId xmlns:a16="http://schemas.microsoft.com/office/drawing/2014/main" id="{7F247631-719A-4045-A09A-4CE4FDDAA6B8}"/>
              </a:ext>
            </a:extLst>
          </p:cNvPr>
          <p:cNvSpPr txBox="1"/>
          <p:nvPr/>
        </p:nvSpPr>
        <p:spPr>
          <a:xfrm flipH="1">
            <a:off x="1414463" y="5757863"/>
            <a:ext cx="8958262" cy="461665"/>
          </a:xfrm>
          <a:prstGeom prst="rect">
            <a:avLst/>
          </a:prstGeom>
          <a:noFill/>
        </p:spPr>
        <p:txBody>
          <a:bodyPr wrap="square" rtlCol="0">
            <a:spAutoFit/>
          </a:bodyPr>
          <a:lstStyle/>
          <a:p>
            <a:pPr algn="ctr"/>
            <a:r>
              <a:rPr lang="fr-FR" sz="2400" dirty="0"/>
              <a:t>Merci de votre attention ! Nom et </a:t>
            </a:r>
            <a:r>
              <a:rPr lang="fr-FR" sz="2400" dirty="0">
                <a:solidFill>
                  <a:srgbClr val="0070C0"/>
                </a:solidFill>
              </a:rPr>
              <a:t>MAIL DE VOTRE ASSOCIATION </a:t>
            </a:r>
            <a:endParaRPr lang="fr-FR" sz="2400" dirty="0"/>
          </a:p>
        </p:txBody>
      </p:sp>
      <p:sp>
        <p:nvSpPr>
          <p:cNvPr id="2" name="ZoneTexte 1">
            <a:extLst>
              <a:ext uri="{FF2B5EF4-FFF2-40B4-BE49-F238E27FC236}">
                <a16:creationId xmlns:a16="http://schemas.microsoft.com/office/drawing/2014/main" id="{E279C4E1-ABF5-694A-AA0A-FFDC6FEB2156}"/>
              </a:ext>
            </a:extLst>
          </p:cNvPr>
          <p:cNvSpPr txBox="1"/>
          <p:nvPr/>
        </p:nvSpPr>
        <p:spPr>
          <a:xfrm>
            <a:off x="665018" y="1385455"/>
            <a:ext cx="2092037" cy="3416320"/>
          </a:xfrm>
          <a:prstGeom prst="rect">
            <a:avLst/>
          </a:prstGeom>
          <a:noFill/>
        </p:spPr>
        <p:txBody>
          <a:bodyPr wrap="square" rtlCol="0">
            <a:spAutoFit/>
          </a:bodyPr>
          <a:lstStyle/>
          <a:p>
            <a:pPr algn="ctr"/>
            <a:r>
              <a:rPr lang="fr-FR" sz="3600" b="1" dirty="0"/>
              <a:t>8000 éoliennes en France, c’est déjà trop!</a:t>
            </a:r>
          </a:p>
        </p:txBody>
      </p:sp>
      <p:sp>
        <p:nvSpPr>
          <p:cNvPr id="5" name="ZoneTexte 4">
            <a:extLst>
              <a:ext uri="{FF2B5EF4-FFF2-40B4-BE49-F238E27FC236}">
                <a16:creationId xmlns:a16="http://schemas.microsoft.com/office/drawing/2014/main" id="{30899D4A-8D9A-D64A-91AD-ACCEA4B7D670}"/>
              </a:ext>
            </a:extLst>
          </p:cNvPr>
          <p:cNvSpPr txBox="1"/>
          <p:nvPr/>
        </p:nvSpPr>
        <p:spPr>
          <a:xfrm>
            <a:off x="9264949" y="2652521"/>
            <a:ext cx="2622251" cy="2308324"/>
          </a:xfrm>
          <a:prstGeom prst="rect">
            <a:avLst/>
          </a:prstGeom>
          <a:noFill/>
        </p:spPr>
        <p:txBody>
          <a:bodyPr wrap="square" rtlCol="0">
            <a:spAutoFit/>
          </a:bodyPr>
          <a:lstStyle/>
          <a:p>
            <a:pPr algn="ctr"/>
            <a:r>
              <a:rPr lang="fr-FR" sz="4800" b="1" dirty="0"/>
              <a:t>Halte au massacre</a:t>
            </a:r>
          </a:p>
          <a:p>
            <a:pPr algn="ctr"/>
            <a:endParaRPr lang="fr-FR" sz="4800" b="1" dirty="0"/>
          </a:p>
        </p:txBody>
      </p:sp>
    </p:spTree>
    <p:extLst>
      <p:ext uri="{BB962C8B-B14F-4D97-AF65-F5344CB8AC3E}">
        <p14:creationId xmlns:p14="http://schemas.microsoft.com/office/powerpoint/2010/main" val="2219701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FDEE17-BA6E-694B-8A28-9A4B7B53734D}"/>
              </a:ext>
            </a:extLst>
          </p:cNvPr>
          <p:cNvSpPr>
            <a:spLocks noGrp="1"/>
          </p:cNvSpPr>
          <p:nvPr>
            <p:ph type="title"/>
          </p:nvPr>
        </p:nvSpPr>
        <p:spPr>
          <a:xfrm>
            <a:off x="752717" y="1268739"/>
            <a:ext cx="4522800" cy="990295"/>
          </a:xfrm>
          <a:solidFill>
            <a:srgbClr val="548235"/>
          </a:solidFill>
        </p:spPr>
        <p:txBody>
          <a:bodyPr/>
          <a:lstStyle/>
          <a:p>
            <a:r>
              <a:rPr lang="fr-FR" b="1" dirty="0">
                <a:solidFill>
                  <a:schemeClr val="bg1"/>
                </a:solidFill>
              </a:rPr>
              <a:t>Et encore</a:t>
            </a:r>
            <a:r>
              <a:rPr lang="fr-FR" dirty="0">
                <a:solidFill>
                  <a:schemeClr val="bg1"/>
                </a:solidFill>
              </a:rPr>
              <a:t>………</a:t>
            </a:r>
          </a:p>
        </p:txBody>
      </p:sp>
      <p:sp>
        <p:nvSpPr>
          <p:cNvPr id="3" name="Espace réservé du contenu 2">
            <a:extLst>
              <a:ext uri="{FF2B5EF4-FFF2-40B4-BE49-F238E27FC236}">
                <a16:creationId xmlns:a16="http://schemas.microsoft.com/office/drawing/2014/main" id="{8FBADF5D-6703-D84F-91DC-35004DB0E653}"/>
              </a:ext>
            </a:extLst>
          </p:cNvPr>
          <p:cNvSpPr>
            <a:spLocks noGrp="1"/>
          </p:cNvSpPr>
          <p:nvPr>
            <p:ph sz="half" idx="1"/>
          </p:nvPr>
        </p:nvSpPr>
        <p:spPr>
          <a:xfrm>
            <a:off x="5776203" y="751058"/>
            <a:ext cx="5702292" cy="2362746"/>
          </a:xfrm>
          <a:ln w="28575" cmpd="sng">
            <a:solidFill>
              <a:srgbClr val="385723"/>
            </a:solidFill>
          </a:ln>
        </p:spPr>
        <p:txBody>
          <a:bodyPr>
            <a:normAutofit lnSpcReduction="10000"/>
          </a:bodyPr>
          <a:lstStyle/>
          <a:p>
            <a:pPr>
              <a:lnSpc>
                <a:spcPct val="110000"/>
              </a:lnSpc>
              <a:buFont typeface="Arial"/>
              <a:buChar char="•"/>
            </a:pPr>
            <a:r>
              <a:rPr lang="fr-FR" sz="3200" dirty="0"/>
              <a:t> </a:t>
            </a:r>
            <a:r>
              <a:rPr lang="fr-FR" sz="3200" b="1" dirty="0"/>
              <a:t>L’Académie des Beaux-Arts</a:t>
            </a:r>
            <a:r>
              <a:rPr lang="fr-FR" sz="3200" dirty="0"/>
              <a:t> appelle </a:t>
            </a:r>
            <a:r>
              <a:rPr lang="fr-FR" sz="3200" b="1" dirty="0">
                <a:solidFill>
                  <a:srgbClr val="D36113"/>
                </a:solidFill>
              </a:rPr>
              <a:t>à </a:t>
            </a:r>
            <a:r>
              <a:rPr lang="fr-FR" sz="3600" b="1" dirty="0">
                <a:solidFill>
                  <a:srgbClr val="D36113"/>
                </a:solidFill>
              </a:rPr>
              <a:t>préserver le paysage du premier pays touristique du monde.</a:t>
            </a:r>
          </a:p>
        </p:txBody>
      </p:sp>
      <p:sp>
        <p:nvSpPr>
          <p:cNvPr id="4" name="Espace réservé du contenu 3">
            <a:extLst>
              <a:ext uri="{FF2B5EF4-FFF2-40B4-BE49-F238E27FC236}">
                <a16:creationId xmlns:a16="http://schemas.microsoft.com/office/drawing/2014/main" id="{977A6292-7420-3943-B1AC-988B64E71941}"/>
              </a:ext>
            </a:extLst>
          </p:cNvPr>
          <p:cNvSpPr>
            <a:spLocks noGrp="1"/>
          </p:cNvSpPr>
          <p:nvPr>
            <p:ph sz="half" idx="2"/>
          </p:nvPr>
        </p:nvSpPr>
        <p:spPr>
          <a:xfrm>
            <a:off x="689082" y="3687719"/>
            <a:ext cx="10118400" cy="2234614"/>
          </a:xfrm>
          <a:ln w="28575" cmpd="sng">
            <a:solidFill>
              <a:srgbClr val="385723"/>
            </a:solidFill>
          </a:ln>
        </p:spPr>
        <p:txBody>
          <a:bodyPr>
            <a:normAutofit lnSpcReduction="10000"/>
          </a:bodyPr>
          <a:lstStyle/>
          <a:p>
            <a:pPr>
              <a:lnSpc>
                <a:spcPct val="110000"/>
              </a:lnSpc>
            </a:pPr>
            <a:r>
              <a:rPr lang="fr-FR" sz="3200" b="1" dirty="0"/>
              <a:t>L’Institut Montaigne </a:t>
            </a:r>
            <a:r>
              <a:rPr lang="fr-FR" sz="3200" dirty="0"/>
              <a:t> relève que </a:t>
            </a:r>
            <a:r>
              <a:rPr lang="fr-FR" sz="4000" b="1" i="1" dirty="0">
                <a:solidFill>
                  <a:srgbClr val="D36113"/>
                </a:solidFill>
              </a:rPr>
              <a:t>l’argent  serait dépensé plus efficacement s’il était consacré à favoriser les économies d’énergie.</a:t>
            </a:r>
            <a:endParaRPr lang="fr-FR" sz="4000" b="1" dirty="0">
              <a:solidFill>
                <a:srgbClr val="D36113"/>
              </a:solidFill>
            </a:endParaRPr>
          </a:p>
          <a:p>
            <a:endParaRPr lang="fr-FR" b="1" dirty="0">
              <a:solidFill>
                <a:srgbClr val="D36113"/>
              </a:solidFill>
            </a:endParaRPr>
          </a:p>
        </p:txBody>
      </p:sp>
    </p:spTree>
    <p:extLst>
      <p:ext uri="{BB962C8B-B14F-4D97-AF65-F5344CB8AC3E}">
        <p14:creationId xmlns:p14="http://schemas.microsoft.com/office/powerpoint/2010/main" val="536713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4F8210-7A54-1D40-AAD2-ECC1FA485DEA}"/>
              </a:ext>
            </a:extLst>
          </p:cNvPr>
          <p:cNvSpPr>
            <a:spLocks noGrp="1"/>
          </p:cNvSpPr>
          <p:nvPr>
            <p:ph type="title"/>
          </p:nvPr>
        </p:nvSpPr>
        <p:spPr>
          <a:xfrm>
            <a:off x="1216767" y="792510"/>
            <a:ext cx="2947472" cy="1014717"/>
          </a:xfrm>
          <a:solidFill>
            <a:srgbClr val="548235"/>
          </a:solidFill>
        </p:spPr>
        <p:txBody>
          <a:bodyPr/>
          <a:lstStyle/>
          <a:p>
            <a:r>
              <a:rPr lang="fr-FR" b="1" dirty="0">
                <a:solidFill>
                  <a:schemeClr val="bg1"/>
                </a:solidFill>
              </a:rPr>
              <a:t>Enfin……</a:t>
            </a:r>
          </a:p>
        </p:txBody>
      </p:sp>
      <p:sp>
        <p:nvSpPr>
          <p:cNvPr id="3" name="Espace réservé du contenu 2">
            <a:extLst>
              <a:ext uri="{FF2B5EF4-FFF2-40B4-BE49-F238E27FC236}">
                <a16:creationId xmlns:a16="http://schemas.microsoft.com/office/drawing/2014/main" id="{BF1A6783-4E1E-3945-963E-F4DB78EC2ABE}"/>
              </a:ext>
            </a:extLst>
          </p:cNvPr>
          <p:cNvSpPr>
            <a:spLocks noGrp="1"/>
          </p:cNvSpPr>
          <p:nvPr>
            <p:ph sz="half" idx="1"/>
          </p:nvPr>
        </p:nvSpPr>
        <p:spPr>
          <a:xfrm>
            <a:off x="135363" y="2076773"/>
            <a:ext cx="5890688" cy="4709607"/>
          </a:xfrm>
          <a:ln w="28575" cmpd="sng">
            <a:solidFill>
              <a:srgbClr val="385723"/>
            </a:solidFill>
          </a:ln>
        </p:spPr>
        <p:txBody>
          <a:bodyPr>
            <a:normAutofit fontScale="40000" lnSpcReduction="20000"/>
          </a:bodyPr>
          <a:lstStyle/>
          <a:p>
            <a:pPr>
              <a:lnSpc>
                <a:spcPct val="120000"/>
              </a:lnSpc>
            </a:pPr>
            <a:r>
              <a:rPr lang="fr-FR" sz="4500" dirty="0"/>
              <a:t>La </a:t>
            </a:r>
            <a:r>
              <a:rPr lang="fr-FR" sz="4500" b="1" dirty="0"/>
              <a:t>lettre « Géopolitique de l’Electricité » du</a:t>
            </a:r>
            <a:r>
              <a:rPr lang="fr-FR" sz="4500" dirty="0"/>
              <a:t> 20 février 2018 : </a:t>
            </a:r>
          </a:p>
          <a:p>
            <a:pPr marL="0" indent="0">
              <a:lnSpc>
                <a:spcPct val="120000"/>
              </a:lnSpc>
              <a:buNone/>
            </a:pPr>
            <a:r>
              <a:rPr lang="fr-FR" sz="7500" b="1" i="1" dirty="0">
                <a:solidFill>
                  <a:srgbClr val="D36113"/>
                </a:solidFill>
              </a:rPr>
              <a:t>Le secteur électrique responsable de 6% des émissions de CO2 reçoit, pour le solaire et l’éolien, plus de la moitié des subventions, alors que les transports et les bâtiments  émettent pratiquement la moitié des gaz à effet de serre</a:t>
            </a:r>
            <a:r>
              <a:rPr lang="fr-FR" sz="7500" b="1" dirty="0">
                <a:solidFill>
                  <a:srgbClr val="D36113"/>
                </a:solidFill>
              </a:rPr>
              <a:t>.</a:t>
            </a:r>
          </a:p>
        </p:txBody>
      </p:sp>
      <p:sp>
        <p:nvSpPr>
          <p:cNvPr id="4" name="Espace réservé du contenu 3">
            <a:extLst>
              <a:ext uri="{FF2B5EF4-FFF2-40B4-BE49-F238E27FC236}">
                <a16:creationId xmlns:a16="http://schemas.microsoft.com/office/drawing/2014/main" id="{FB1105C1-022D-084D-BC82-2ACF6F1E7285}"/>
              </a:ext>
            </a:extLst>
          </p:cNvPr>
          <p:cNvSpPr>
            <a:spLocks noGrp="1"/>
          </p:cNvSpPr>
          <p:nvPr>
            <p:ph sz="half" idx="2"/>
          </p:nvPr>
        </p:nvSpPr>
        <p:spPr>
          <a:xfrm>
            <a:off x="6191405" y="427384"/>
            <a:ext cx="5890688" cy="3927639"/>
          </a:xfrm>
          <a:ln w="28575" cmpd="sng">
            <a:solidFill>
              <a:srgbClr val="385723"/>
            </a:solidFill>
          </a:ln>
        </p:spPr>
        <p:txBody>
          <a:bodyPr>
            <a:normAutofit fontScale="40000" lnSpcReduction="20000"/>
          </a:bodyPr>
          <a:lstStyle/>
          <a:p>
            <a:pPr>
              <a:lnSpc>
                <a:spcPct val="120000"/>
              </a:lnSpc>
            </a:pPr>
            <a:r>
              <a:rPr lang="fr-FR" sz="6500" dirty="0"/>
              <a:t>La </a:t>
            </a:r>
            <a:r>
              <a:rPr lang="fr-FR" sz="6500" b="1" dirty="0"/>
              <a:t>Cour des Comptes en </a:t>
            </a:r>
            <a:r>
              <a:rPr lang="fr-FR" sz="6500" dirty="0"/>
              <a:t>mars 2018 met en garde </a:t>
            </a:r>
            <a:r>
              <a:rPr lang="fr-FR" sz="8000" dirty="0"/>
              <a:t>contre </a:t>
            </a:r>
            <a:r>
              <a:rPr lang="fr-FR" sz="8000" b="1" dirty="0">
                <a:solidFill>
                  <a:srgbClr val="D36113"/>
                </a:solidFill>
              </a:rPr>
              <a:t>les </a:t>
            </a:r>
            <a:r>
              <a:rPr lang="fr-FR" sz="8000" b="1" i="1" dirty="0">
                <a:solidFill>
                  <a:srgbClr val="D36113"/>
                </a:solidFill>
              </a:rPr>
              <a:t>risques budgétaires dans les années à venir… une politique qui reste incohérente, inefficace et extrêmement coûteuse</a:t>
            </a:r>
            <a:r>
              <a:rPr lang="fr-FR" sz="8000" b="1" dirty="0">
                <a:solidFill>
                  <a:srgbClr val="D36113"/>
                </a:solidFill>
              </a:rPr>
              <a:t>…</a:t>
            </a:r>
          </a:p>
          <a:p>
            <a:endParaRPr lang="fr-FR" dirty="0"/>
          </a:p>
        </p:txBody>
      </p:sp>
    </p:spTree>
    <p:extLst>
      <p:ext uri="{BB962C8B-B14F-4D97-AF65-F5344CB8AC3E}">
        <p14:creationId xmlns:p14="http://schemas.microsoft.com/office/powerpoint/2010/main" val="35734569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2499</TotalTime>
  <Words>3984</Words>
  <Application>Microsoft Macintosh PowerPoint</Application>
  <PresentationFormat>Grand écran</PresentationFormat>
  <Paragraphs>405</Paragraphs>
  <Slides>73</Slides>
  <Notes>50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73</vt:i4>
      </vt:variant>
    </vt:vector>
  </HeadingPairs>
  <TitlesOfParts>
    <vt:vector size="83" baseType="lpstr">
      <vt:lpstr>Aharoni</vt:lpstr>
      <vt:lpstr>Angsana New</vt:lpstr>
      <vt:lpstr>Arial</vt:lpstr>
      <vt:lpstr>Arial Black</vt:lpstr>
      <vt:lpstr>Calibri</vt:lpstr>
      <vt:lpstr>Calibri Light</vt:lpstr>
      <vt:lpstr>Consolas</vt:lpstr>
      <vt:lpstr>Segoe UI</vt:lpstr>
      <vt:lpstr>TimesNewRomanPSMT</vt:lpstr>
      <vt:lpstr>Office Theme</vt:lpstr>
      <vt:lpstr>Pourquoi faut-il bannir l’éolien industriel en France ?</vt:lpstr>
      <vt:lpstr>Présentation PowerPoint</vt:lpstr>
      <vt:lpstr>Présentation PowerPoint</vt:lpstr>
      <vt:lpstr>Les associations «  lanceuses d’alerte » :</vt:lpstr>
      <vt:lpstr>8000 éoliennes  en France,  c’est déjà trop</vt:lpstr>
      <vt:lpstr>Des structures gouvernementales  pointent des problématiques : </vt:lpstr>
      <vt:lpstr>Et encore…….</vt:lpstr>
      <vt:lpstr>Et encore………</vt:lpstr>
      <vt:lpstr>Enfin……</vt:lpstr>
      <vt:lpstr>LES impacts dévastateurs ET INCONVENIENTS  des éoliennes…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II - L’IMPACT DES EOLIENNES SUR LA FAUNE AVICOLE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vt:lpstr>
      <vt:lpstr>Présentation PowerPoint</vt:lpstr>
      <vt:lpstr>Et puis il y a aussi les insectes…</vt:lpstr>
      <vt:lpstr>Présentation PowerPoint</vt:lpstr>
      <vt:lpstr>L’ÉNERGIE ÉOLIENNE NE PEUT PAS ÊTRE STOCKÉE…à l’échelle de notre pays</vt:lpstr>
      <vt:lpstr>Présentation PowerPoint</vt:lpstr>
      <vt:lpstr>Présentation PowerPoint</vt:lpstr>
      <vt:lpstr>Présentation PowerPoint</vt:lpstr>
      <vt:lpstr>Présentation PowerPoint</vt:lpstr>
      <vt:lpstr>LA FILIERE  EOLIENNE S’ECROULERAIT SANS SUBVENTIONS</vt:lpstr>
      <vt:lpstr>Présentation PowerPoint</vt:lpstr>
      <vt:lpstr>VI - L’OCCUPATION DU SOL PAR LES ENR…</vt:lpstr>
      <vt:lpstr>SURFACE OCCUPÉE PAR UNE EOLIENNE </vt:lpstr>
      <vt:lpstr>Présentation PowerPoint</vt:lpstr>
      <vt:lpstr>Présentation PowerPoint</vt:lpstr>
      <vt:lpstr>Présentation PowerPoint</vt:lpstr>
      <vt:lpstr>Présentation PowerPoint</vt:lpstr>
      <vt:lpstr>Présentation PowerPoint</vt:lpstr>
      <vt:lpstr>Comment construit-on une éolienne ?</vt:lpstr>
      <vt:lpstr>DEMANTELEMENT : Obligation légale d’enlever les fondations ………..sauf dérogation !  Donc le béton sera enfoui à jamais…la terre sera morte</vt:lpstr>
      <vt:lpstr>L’EOLIEN N’EST PAS ÉCOLOGIQUE</vt:lpstr>
      <vt:lpstr>Présentation PowerPoint</vt:lpstr>
      <vt:lpstr>Présentation PowerPoint</vt:lpstr>
      <vt:lpstr>Présentation PowerPoint</vt:lpstr>
      <vt:lpstr>Présentation PowerPoint</vt:lpstr>
      <vt:lpstr>       </vt:lpstr>
      <vt:lpstr>Huile, graisse et fuites</vt:lpstr>
      <vt:lpstr>Incendies spectaculaires d’éoliennes….</vt:lpstr>
      <vt:lpstr>Présentation PowerPoint</vt:lpstr>
      <vt:lpstr>Fréquence des incendies d’éoliennes : un SECRET INDUSTRIEL ? </vt:lpstr>
      <vt:lpstr>Problèmes d’acheminement des pales</vt:lpstr>
      <vt:lpstr>Présentation PowerPoint</vt:lpstr>
      <vt:lpstr>Les platanes sont toujours cause des hécatombes le long des routes…</vt:lpstr>
      <vt:lpstr>Présentation PowerPoint</vt:lpstr>
      <vt:lpstr>Présentation PowerPoint</vt:lpstr>
      <vt:lpstr>Présentation PowerPoint</vt:lpstr>
      <vt:lpstr>X - BIENS IMMOBILIERS : Une  DÉCOTE de 20 à 100%</vt:lpstr>
      <vt:lpstr>Présentation PowerPoint</vt:lpstr>
      <vt:lpstr>L’ impact négatif des éoliennes sur la valeur immobilière     est acté par un jugement en France   TA de Nantes n° 180-3960  18 décembre 2020</vt:lpstr>
      <vt:lpstr>Présentation PowerPoint</vt:lpstr>
      <vt:lpstr>        XII - EOLIEN, SOURCE  D’EMPLOI LOCAL ?</vt:lpstr>
      <vt:lpstr>        XIII – PRATIQUES DOUTEUSES</vt:lpstr>
      <vt:lpstr>Présentation PowerPoint</vt:lpstr>
      <vt:lpstr>  D’ABORD, DES ÉCONOMIES D’ÉNERGIE   Un très bon exemple:  l’isolation des bâtiments .  1 -  Par la sobriété (ex: utilisation de véhicules peu gourmands, de vélos)   2 - Par l’efficacité énergétique (ex : l’ampoule à LED, la pompe à chaleur)</vt:lpstr>
      <vt:lpstr>  Reportons les subsides à l’éolien qu’il faut bannir sur :  - Le chauffe-eau solaire - La géothermie de proximité : sur sondes, nappes, lacs, étangs, mer, à partir des égouts…  - Avec  le stockage de chaleur inter-saisonnier, - les réseaux de chaleur, - la récupération de la chaleur fatale (= de l’industrie).  </vt:lpstr>
      <vt:lpstr> - dans les friches industrielles - dans les zones artisanales,  -  les zones industrialo-portuaires,  - les zones d’infrastructures de logistique et de transport, d’entrepôts - LOIN DES HABITATIONS </vt:lpstr>
      <vt:lpstr>Présentation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Manipulations de Masse en Occitanie</dc:title>
  <dc:creator>Henry</dc:creator>
  <cp:lastModifiedBy>André DOIZON</cp:lastModifiedBy>
  <cp:revision>332</cp:revision>
  <dcterms:created xsi:type="dcterms:W3CDTF">2020-11-28T15:05:30Z</dcterms:created>
  <dcterms:modified xsi:type="dcterms:W3CDTF">2021-07-04T14:08:45Z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2350837</vt:lpwstr>
  </property>
  <property fmtid="{D5CDD505-2E9C-101B-9397-08002B2CF9AE}" pid="3" name="NXPowerLiteSettings">
    <vt:lpwstr>C7000400038000</vt:lpwstr>
  </property>
  <property fmtid="{D5CDD505-2E9C-101B-9397-08002B2CF9AE}" pid="4" name="NXPowerLiteVersion">
    <vt:lpwstr>S9.0.3</vt:lpwstr>
  </property>
</Properties>
</file>